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46"/>
  </p:notesMasterIdLst>
  <p:handoutMasterIdLst>
    <p:handoutMasterId r:id="rId47"/>
  </p:handoutMasterIdLst>
  <p:sldIdLst>
    <p:sldId id="425" r:id="rId3"/>
    <p:sldId id="257" r:id="rId4"/>
    <p:sldId id="687" r:id="rId5"/>
    <p:sldId id="489" r:id="rId6"/>
    <p:sldId id="259" r:id="rId7"/>
    <p:sldId id="269" r:id="rId8"/>
    <p:sldId id="270" r:id="rId9"/>
    <p:sldId id="287" r:id="rId10"/>
    <p:sldId id="686" r:id="rId11"/>
    <p:sldId id="688" r:id="rId12"/>
    <p:sldId id="693" r:id="rId13"/>
    <p:sldId id="694" r:id="rId14"/>
    <p:sldId id="291" r:id="rId15"/>
    <p:sldId id="290" r:id="rId16"/>
    <p:sldId id="695" r:id="rId17"/>
    <p:sldId id="696" r:id="rId18"/>
    <p:sldId id="697" r:id="rId19"/>
    <p:sldId id="353" r:id="rId20"/>
    <p:sldId id="698" r:id="rId21"/>
    <p:sldId id="355" r:id="rId22"/>
    <p:sldId id="700" r:id="rId23"/>
    <p:sldId id="370" r:id="rId24"/>
    <p:sldId id="701" r:id="rId25"/>
    <p:sldId id="375" r:id="rId26"/>
    <p:sldId id="358" r:id="rId27"/>
    <p:sldId id="359" r:id="rId28"/>
    <p:sldId id="702" r:id="rId29"/>
    <p:sldId id="705" r:id="rId30"/>
    <p:sldId id="638" r:id="rId31"/>
    <p:sldId id="706" r:id="rId32"/>
    <p:sldId id="363" r:id="rId33"/>
    <p:sldId id="364" r:id="rId34"/>
    <p:sldId id="365" r:id="rId35"/>
    <p:sldId id="367" r:id="rId36"/>
    <p:sldId id="707" r:id="rId37"/>
    <p:sldId id="685" r:id="rId38"/>
    <p:sldId id="708" r:id="rId39"/>
    <p:sldId id="713" r:id="rId40"/>
    <p:sldId id="712" r:id="rId41"/>
    <p:sldId id="714" r:id="rId42"/>
    <p:sldId id="715" r:id="rId43"/>
    <p:sldId id="716" r:id="rId44"/>
    <p:sldId id="711" r:id="rId45"/>
  </p:sldIdLst>
  <p:sldSz cx="1219200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o Carlos Alves" initials="ACA" lastIdx="1" clrIdx="0"/>
  <p:cmAuthor id="2" name="Roberto Aires de Oliveiera" initials="RAdO" lastIdx="2" clrIdx="1">
    <p:extLst>
      <p:ext uri="{19B8F6BF-5375-455C-9EA6-DF929625EA0E}">
        <p15:presenceInfo xmlns:p15="http://schemas.microsoft.com/office/powerpoint/2012/main" userId="S-1-5-21-238806764-2090640056-2861329262-130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758" autoAdjust="0"/>
    <p:restoredTop sz="70964" autoAdjust="0"/>
  </p:normalViewPr>
  <p:slideViewPr>
    <p:cSldViewPr snapToGrid="0">
      <p:cViewPr varScale="1">
        <p:scale>
          <a:sx n="82" d="100"/>
          <a:sy n="82" d="100"/>
        </p:scale>
        <p:origin x="93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23600505597525"/>
          <c:y val="0"/>
          <c:w val="1"/>
          <c:h val="0.9901980455482288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Receitas Brutas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8750" h="50800" prst="softRound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4"/>
            <c:invertIfNegative val="0"/>
            <c:bubble3D val="0"/>
            <c:explosion val="7"/>
            <c:spPr>
              <a:solidFill>
                <a:schemeClr val="accent5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Pt>
            <c:idx val="5"/>
            <c:invertIfNegative val="0"/>
            <c:bubble3D val="0"/>
            <c:explosion val="4"/>
            <c:spPr>
              <a:solidFill>
                <a:schemeClr val="accent6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</c:dPt>
          <c:dLbls>
            <c:dLbl>
              <c:idx val="0"/>
              <c:layout>
                <c:manualLayout>
                  <c:x val="0.27505770651806299"/>
                  <c:y val="-3.704755892485753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000" b="1" baseline="0" dirty="0" smtClean="0"/>
                      <a:t>16,35%</a:t>
                    </a:r>
                  </a:p>
                </c:rich>
              </c:tx>
              <c:spPr>
                <a:noFill/>
                <a:ln>
                  <a:solidFill>
                    <a:schemeClr val="accent1"/>
                  </a:solidFill>
                </a:ln>
                <a:effectLst>
                  <a:outerShdw blurRad="50800" dist="38100" dir="2880000" sx="103000" sy="103000" algn="tl" rotWithShape="0">
                    <a:prstClr val="black">
                      <a:alpha val="40000"/>
                    </a:prstClr>
                  </a:outerShdw>
                </a:effectLst>
              </c:spPr>
              <c:showLegendKey val="0"/>
              <c:showVal val="0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33558985453723705"/>
                  <c:y val="-9.31621858103439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000" b="1" baseline="0" dirty="0" smtClean="0"/>
                      <a:t>29,72%</a:t>
                    </a:r>
                  </a:p>
                </c:rich>
              </c:tx>
              <c:spPr>
                <a:noFill/>
                <a:ln>
                  <a:solidFill>
                    <a:schemeClr val="accent1"/>
                  </a:solidFill>
                </a:ln>
                <a:effectLst>
                  <a:outerShdw blurRad="50800" dist="38100" dir="2880000" sx="103000" sy="103000" algn="tl" rotWithShape="0">
                    <a:prstClr val="black">
                      <a:alpha val="40000"/>
                    </a:prstClr>
                  </a:outerShdw>
                </a:effectLst>
              </c:spPr>
              <c:showLegendKey val="0"/>
              <c:showVal val="0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35747558630397347"/>
                  <c:y val="-2.632481708231854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000" b="1" baseline="0" dirty="0" smtClean="0"/>
                      <a:t>21,65%</a:t>
                    </a:r>
                    <a:endParaRPr lang="en-US" sz="3000" b="1" dirty="0"/>
                  </a:p>
                </c:rich>
              </c:tx>
              <c:spPr>
                <a:noFill/>
                <a:ln>
                  <a:solidFill>
                    <a:schemeClr val="accent1"/>
                  </a:solidFill>
                </a:ln>
                <a:effectLst>
                  <a:outerShdw blurRad="50800" dist="38100" dir="2880000" sx="103000" sy="103000" algn="tl" rotWithShape="0">
                    <a:prstClr val="black">
                      <a:alpha val="40000"/>
                    </a:prstClr>
                  </a:outerShdw>
                </a:effectLst>
              </c:spPr>
              <c:showLegendKey val="0"/>
              <c:showVal val="0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65915355376723"/>
                      <c:h val="0.1164639779854608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.29171146709774814"/>
                  <c:y val="-1.5362748795233786E-2"/>
                </c:manualLayout>
              </c:layout>
              <c:tx>
                <c:rich>
                  <a:bodyPr/>
                  <a:lstStyle/>
                  <a:p>
                    <a:r>
                      <a:rPr lang="en-US" sz="3000" b="1" baseline="0" dirty="0" smtClean="0"/>
                      <a:t>19,95%</a:t>
                    </a:r>
                    <a:endParaRPr lang="en-US" sz="1400" b="1" baseline="0" dirty="0" smtClean="0"/>
                  </a:p>
                </c:rich>
              </c:tx>
              <c:showLegendKey val="0"/>
              <c:showVal val="0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4917365556507765E-2"/>
                  <c:y val="-7.401759879148880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000" b="1" baseline="0" dirty="0" smtClean="0">
                        <a:ln>
                          <a:noFill/>
                        </a:ln>
                      </a:rPr>
                      <a:t>2,31%</a:t>
                    </a:r>
                    <a:endParaRPr lang="en-US" sz="3000" b="1" dirty="0">
                      <a:ln>
                        <a:noFill/>
                      </a:ln>
                    </a:endParaRPr>
                  </a:p>
                </c:rich>
              </c:tx>
              <c:spPr>
                <a:noFill/>
                <a:ln>
                  <a:solidFill>
                    <a:schemeClr val="accent1"/>
                  </a:solidFill>
                </a:ln>
                <a:effectLst>
                  <a:outerShdw blurRad="50800" dist="38100" dir="2880000" sx="103000" sy="103000" algn="tl" rotWithShape="0">
                    <a:prstClr val="black">
                      <a:alpha val="40000"/>
                    </a:prstClr>
                  </a:outerShdw>
                </a:effectLst>
              </c:spPr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974213621737981"/>
                      <c:h val="0.1245174438625541"/>
                    </c:manualLayout>
                  </c15:layout>
                </c:ext>
              </c:extLst>
            </c:dLbl>
            <c:spPr>
              <a:noFill/>
              <a:ln>
                <a:solidFill>
                  <a:schemeClr val="accent1"/>
                </a:solidFill>
              </a:ln>
              <a:effectLst>
                <a:outerShdw blurRad="50800" dist="38100" dir="2880000" sx="103000" sy="103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Plan1!$A$2:$A$8</c:f>
              <c:strCache>
                <c:ptCount val="6"/>
                <c:pt idx="0">
                  <c:v>Estado</c:v>
                </c:pt>
                <c:pt idx="1">
                  <c:v>União</c:v>
                </c:pt>
                <c:pt idx="2">
                  <c:v>FUNDEB</c:v>
                </c:pt>
                <c:pt idx="3">
                  <c:v>Royalties</c:v>
                </c:pt>
                <c:pt idx="4">
                  <c:v>Rec. Próprios</c:v>
                </c:pt>
                <c:pt idx="5">
                  <c:v>Operações de Crédito</c:v>
                </c:pt>
              </c:strCache>
            </c:strRef>
          </c:cat>
          <c:val>
            <c:numRef>
              <c:f>Plan1!$B$2:$B$8</c:f>
              <c:numCache>
                <c:formatCode>#,##0</c:formatCode>
                <c:ptCount val="7"/>
                <c:pt idx="0">
                  <c:v>47147</c:v>
                </c:pt>
                <c:pt idx="1">
                  <c:v>85690</c:v>
                </c:pt>
                <c:pt idx="2">
                  <c:v>28879</c:v>
                </c:pt>
                <c:pt idx="3">
                  <c:v>62416</c:v>
                </c:pt>
                <c:pt idx="4">
                  <c:v>57532</c:v>
                </c:pt>
                <c:pt idx="5">
                  <c:v>6661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6.7877066238778538E-2"/>
                  <c:y val="-2.9118778631555074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3000" b="1"/>
                    </a:pPr>
                    <a:r>
                      <a:rPr lang="en-US" dirty="0" smtClean="0"/>
                      <a:t>10,02%</a:t>
                    </a:r>
                    <a:endParaRPr lang="en-US" dirty="0"/>
                  </a:p>
                </c:rich>
              </c:tx>
              <c:spPr>
                <a:noFill/>
                <a:ln>
                  <a:solidFill>
                    <a:schemeClr val="accent1"/>
                  </a:solidFill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10662925772773"/>
                      <c:h val="0.11262034287880453"/>
                    </c:manualLayout>
                  </c15:layout>
                </c:ext>
              </c:extLst>
            </c:dLbl>
            <c:spPr>
              <a:noFill/>
              <a:ln>
                <a:solidFill>
                  <a:schemeClr val="accen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000"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Plan1!$A$2:$A$8</c:f>
              <c:strCache>
                <c:ptCount val="6"/>
                <c:pt idx="0">
                  <c:v>Estado</c:v>
                </c:pt>
                <c:pt idx="1">
                  <c:v>União</c:v>
                </c:pt>
                <c:pt idx="2">
                  <c:v>FUNDEB</c:v>
                </c:pt>
                <c:pt idx="3">
                  <c:v>Royalties</c:v>
                </c:pt>
                <c:pt idx="4">
                  <c:v>Rec. Próprios</c:v>
                </c:pt>
                <c:pt idx="5">
                  <c:v>Operações de Crédito</c:v>
                </c:pt>
              </c:strCache>
            </c:strRef>
          </c:cat>
          <c:val>
            <c:numRef>
              <c:f>Plan1!$C$2:$C$8</c:f>
              <c:numCache>
                <c:formatCode>0.00%</c:formatCode>
                <c:ptCount val="7"/>
                <c:pt idx="0">
                  <c:v>0.16350000000000001</c:v>
                </c:pt>
                <c:pt idx="1">
                  <c:v>0.29720000000000002</c:v>
                </c:pt>
                <c:pt idx="2">
                  <c:v>0.1002</c:v>
                </c:pt>
                <c:pt idx="3">
                  <c:v>0.2165</c:v>
                </c:pt>
                <c:pt idx="4">
                  <c:v>0.19950000000000001</c:v>
                </c:pt>
                <c:pt idx="5">
                  <c:v>2.3099999999999999E-2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742878960"/>
        <c:axId val="-1742879504"/>
      </c:barChart>
      <c:valAx>
        <c:axId val="-1742879504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crossAx val="-1742878960"/>
        <c:crosses val="autoZero"/>
        <c:crossBetween val="between"/>
      </c:valAx>
      <c:catAx>
        <c:axId val="-1742878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effectLst>
            <a:outerShdw blurRad="50800" dist="50800" dir="5400000" sx="1000" sy="1000" algn="ctr" rotWithShape="0">
              <a:srgbClr val="000000"/>
            </a:outerShdw>
          </a:effectLst>
        </c:spPr>
        <c:txPr>
          <a:bodyPr/>
          <a:lstStyle/>
          <a:p>
            <a:pPr>
              <a:defRPr sz="2000" b="1">
                <a:ln>
                  <a:solidFill>
                    <a:schemeClr val="bg1">
                      <a:lumMod val="50000"/>
                      <a:alpha val="49000"/>
                    </a:schemeClr>
                  </a:solidFill>
                </a:ln>
                <a:solidFill>
                  <a:schemeClr val="tx1"/>
                </a:solidFill>
              </a:defRPr>
            </a:pPr>
            <a:endParaRPr lang="pt-BR"/>
          </a:p>
        </c:txPr>
        <c:crossAx val="-17428795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solidFill>
      <a:schemeClr val="bg1">
        <a:lumMod val="85000"/>
      </a:schemeClr>
    </a:solidFill>
    <a:ln>
      <a:solidFill>
        <a:schemeClr val="bg1">
          <a:lumMod val="50000"/>
        </a:schemeClr>
      </a:solidFill>
    </a:ln>
    <a:effectLst>
      <a:outerShdw blurRad="279400" dist="939800" dir="2100000" sx="89000" sy="89000" algn="ctr" rotWithShape="0">
        <a:schemeClr val="bg1">
          <a:lumMod val="50000"/>
          <a:alpha val="75000"/>
        </a:schemeClr>
      </a:outerShdw>
    </a:effectLst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en-US" dirty="0" smtClean="0">
                <a:latin typeface="Arial Black" panose="020B0A04020102020204" pitchFamily="34" charset="0"/>
              </a:rPr>
              <a:t>RECEITA CORRENTE</a:t>
            </a:r>
            <a:r>
              <a:rPr lang="en-US" baseline="0" dirty="0" smtClean="0">
                <a:latin typeface="Arial Black" panose="020B0A04020102020204" pitchFamily="34" charset="0"/>
              </a:rPr>
              <a:t> LÍQUIDA</a:t>
            </a:r>
            <a:endParaRPr lang="en-US" dirty="0">
              <a:latin typeface="Arial Black" panose="020B0A04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8.7686333458599532E-3"/>
          <c:y val="0.11787990255829618"/>
          <c:w val="0.97244143805586869"/>
          <c:h val="0.739457208537164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RCL Mensal Últimos 12 meses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Plan1!$A$2:$A$13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Plan1!$B$2:$B$13</c:f>
              <c:numCache>
                <c:formatCode>#,##0</c:formatCode>
                <c:ptCount val="12"/>
                <c:pt idx="0">
                  <c:v>22126</c:v>
                </c:pt>
                <c:pt idx="1">
                  <c:v>21094</c:v>
                </c:pt>
                <c:pt idx="2">
                  <c:v>19737</c:v>
                </c:pt>
                <c:pt idx="3">
                  <c:v>20735</c:v>
                </c:pt>
                <c:pt idx="4">
                  <c:v>20340</c:v>
                </c:pt>
                <c:pt idx="5">
                  <c:v>24232</c:v>
                </c:pt>
                <c:pt idx="6">
                  <c:v>20103</c:v>
                </c:pt>
                <c:pt idx="7">
                  <c:v>19083</c:v>
                </c:pt>
                <c:pt idx="8">
                  <c:v>20242</c:v>
                </c:pt>
                <c:pt idx="9">
                  <c:v>18415</c:v>
                </c:pt>
                <c:pt idx="10">
                  <c:v>19912</c:v>
                </c:pt>
                <c:pt idx="11">
                  <c:v>24996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42876784"/>
        <c:axId val="-1742867536"/>
      </c:barChart>
      <c:dateAx>
        <c:axId val="-174287678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742867536"/>
        <c:crosses val="autoZero"/>
        <c:auto val="1"/>
        <c:lblOffset val="100"/>
        <c:baseTimeUnit val="months"/>
      </c:dateAx>
      <c:valAx>
        <c:axId val="-17428675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-1742876784"/>
        <c:crosses val="autoZero"/>
        <c:crossBetween val="between"/>
        <c:majorUnit val="5000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722227647135997"/>
          <c:y val="0.94696947285588584"/>
          <c:w val="0.31062740607254985"/>
          <c:h val="5.30305264769398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Percentual</a:t>
            </a:r>
            <a:r>
              <a:rPr lang="pt-BR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aplicado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338105437992126"/>
          <c:y val="5.39062466839169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Mínimo a ser aplicado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0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Plan1!$B$2:$B$5</c:f>
              <c:numCache>
                <c:formatCode>0.00%</c:formatCode>
                <c:ptCount val="4"/>
                <c:pt idx="0">
                  <c:v>0.15</c:v>
                </c:pt>
                <c:pt idx="1">
                  <c:v>0.15</c:v>
                </c:pt>
                <c:pt idx="2">
                  <c:v>0.15</c:v>
                </c:pt>
                <c:pt idx="3">
                  <c:v>0.15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% aplicado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32,19</a:t>
                    </a:r>
                    <a:endParaRPr lang="en-US" dirty="0"/>
                  </a:p>
                </c:rich>
              </c:tx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0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Plan1!$C$2:$C$5</c:f>
              <c:numCache>
                <c:formatCode>0.00%</c:formatCode>
                <c:ptCount val="4"/>
                <c:pt idx="0">
                  <c:v>0.2913</c:v>
                </c:pt>
                <c:pt idx="1">
                  <c:v>0.28510000000000002</c:v>
                </c:pt>
                <c:pt idx="2">
                  <c:v>0.27829999999999999</c:v>
                </c:pt>
                <c:pt idx="3">
                  <c:v>0.30549999999999999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742877872"/>
        <c:axId val="-1742870256"/>
      </c:barChart>
      <c:catAx>
        <c:axId val="-1742877872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-1742870256"/>
        <c:crosses val="autoZero"/>
        <c:auto val="1"/>
        <c:lblAlgn val="ctr"/>
        <c:lblOffset val="100"/>
        <c:noMultiLvlLbl val="0"/>
      </c:catAx>
      <c:valAx>
        <c:axId val="-1742870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74287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Percentual</a:t>
            </a:r>
            <a:r>
              <a:rPr lang="pt-BR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aplicado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40605645505097643"/>
          <c:y val="2.81249982698696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7.5581299109238609E-2"/>
          <c:y val="0.10223436871097634"/>
          <c:w val="0.87342363915854559"/>
          <c:h val="0.776701170232457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Mínimo a ser aplicado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9007219142196944E-2"/>
                  <c:y val="2.3437498558224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140918265736607E-2"/>
                  <c:y val="1.6406248990757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14091826573660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140918265736607E-2"/>
                  <c:y val="1.4062499134934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0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Plan1!$B$2:$B$5</c:f>
              <c:numCache>
                <c:formatCode>0.00%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% aplicado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140918265736708E-2"/>
                  <c:y val="-2.5781248414047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3803060885789025E-3"/>
                  <c:y val="-3.28124979815146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28,05%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450765221447256E-2"/>
                  <c:y val="-2.812499826986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7485994787881431E-2"/>
                  <c:y val="-1.171874927911237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26,31%</a:t>
                    </a:r>
                    <a:endParaRPr lang="en-US" dirty="0"/>
                  </a:p>
                </c:rich>
              </c:tx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0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Plan1!$C$2:$C$5</c:f>
              <c:numCache>
                <c:formatCode>0.00%</c:formatCode>
                <c:ptCount val="4"/>
                <c:pt idx="0">
                  <c:v>0.27650000000000002</c:v>
                </c:pt>
                <c:pt idx="1">
                  <c:v>0.28050000000000003</c:v>
                </c:pt>
                <c:pt idx="2">
                  <c:v>0.26279999999999998</c:v>
                </c:pt>
                <c:pt idx="3">
                  <c:v>0.2397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742868080"/>
        <c:axId val="-1742877328"/>
      </c:barChart>
      <c:catAx>
        <c:axId val="-174286808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742877328"/>
        <c:crosses val="autoZero"/>
        <c:auto val="0"/>
        <c:lblAlgn val="ctr"/>
        <c:lblOffset val="100"/>
        <c:noMultiLvlLbl val="0"/>
      </c:catAx>
      <c:valAx>
        <c:axId val="-1742877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742868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r="5400000" algn="ctr" rotWithShape="0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A467FC-465C-4569-8117-4997957E548F}" type="doc">
      <dgm:prSet loTypeId="urn:microsoft.com/office/officeart/2005/8/layout/hierarchy6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8DDD8DBD-8107-4FDC-AD7D-552FD34730A6}">
      <dgm:prSet phldrT="[Texto]" custT="1"/>
      <dgm:spPr/>
      <dgm:t>
        <a:bodyPr/>
        <a:lstStyle/>
        <a:p>
          <a:r>
            <a:rPr lang="pt-B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RECEITAS ARRECADADAS</a:t>
          </a:r>
        </a:p>
        <a:p>
          <a:r>
            <a:rPr lang="pt-BR" sz="2400" b="1" dirty="0" smtClean="0">
              <a:ln/>
              <a:latin typeface="Arial Black" panose="020B0A04020102020204" pitchFamily="34" charset="0"/>
              <a:cs typeface="Arial" panose="020B0604020202020204" pitchFamily="34" charset="0"/>
            </a:rPr>
            <a:t>269.975.025,20</a:t>
          </a:r>
          <a:endParaRPr lang="pt-BR" sz="2400" b="1" dirty="0">
            <a:ln/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D0FF40F9-5A1D-4BC8-A987-C6A4F4919268}" type="parTrans" cxnId="{CBA3C4D1-2DBD-4AA7-B2A6-414905C2CEF1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E8009A-AC1C-4413-8C28-4CA02BC176F0}" type="sibTrans" cxnId="{CBA3C4D1-2DBD-4AA7-B2A6-414905C2CEF1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C7EE3-95A1-4D74-9B11-CB02822E9114}">
      <dgm:prSet phldrT="[Texto]" custT="1"/>
      <dgm:spPr/>
      <dgm:t>
        <a:bodyPr/>
        <a:lstStyle/>
        <a:p>
          <a:r>
            <a:rPr lang="pt-B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EMPENHADAS</a:t>
          </a:r>
        </a:p>
        <a:p>
          <a:r>
            <a:rPr lang="pt-BR" sz="2100" b="1" dirty="0" smtClean="0">
              <a:ln/>
              <a:latin typeface="Arial Black" panose="020B0A04020102020204" pitchFamily="34" charset="0"/>
              <a:cs typeface="Arial" panose="020B0604020202020204" pitchFamily="34" charset="0"/>
            </a:rPr>
            <a:t>274.877.422,69</a:t>
          </a:r>
          <a:endParaRPr lang="pt-BR" sz="2100" b="1" dirty="0">
            <a:ln/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27848934-BAA9-4159-991A-0C1B8360093A}" type="parTrans" cxnId="{D74B93B9-698C-4CB2-918D-D265082F9ED3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B1272D-A3C8-44DE-8633-4F0EC01F9E61}" type="sibTrans" cxnId="{D74B93B9-698C-4CB2-918D-D265082F9ED3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259349-321C-41B0-B5C9-CC83C9F47AF5}">
      <dgm:prSet phldrT="[Texto]" custT="1"/>
      <dgm:spPr/>
      <dgm:t>
        <a:bodyPr/>
        <a:lstStyle/>
        <a:p>
          <a:r>
            <a:rPr lang="pt-B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DÉFICIT</a:t>
          </a:r>
        </a:p>
        <a:p>
          <a:r>
            <a:rPr lang="pt-B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ORÇAMENTÁRIO</a:t>
          </a:r>
        </a:p>
        <a:p>
          <a:r>
            <a:rPr lang="pt-BR" sz="2100" b="1" dirty="0" smtClean="0">
              <a:ln/>
              <a:latin typeface="Arial Black" panose="020B0A04020102020204" pitchFamily="34" charset="0"/>
              <a:cs typeface="Arial" panose="020B0604020202020204" pitchFamily="34" charset="0"/>
            </a:rPr>
            <a:t>4.902.397,49</a:t>
          </a:r>
          <a:endParaRPr lang="pt-BR" sz="2100" b="1" dirty="0">
            <a:ln/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B52CC6FC-09A8-408C-906A-AEF37840CB7A}" type="parTrans" cxnId="{6980F135-00E1-4CCE-83D2-853333A58007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086E1B-9A30-4116-8ED4-718600E72FF0}" type="sibTrans" cxnId="{6980F135-00E1-4CCE-83D2-853333A58007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058FDD-4087-4DA8-ADC1-5C001FFBB61C}">
      <dgm:prSet phldrT="[Texto]" custT="1"/>
      <dgm:spPr/>
      <dgm:t>
        <a:bodyPr/>
        <a:lstStyle/>
        <a:p>
          <a:r>
            <a:rPr lang="pt-B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PAGAS</a:t>
          </a:r>
        </a:p>
        <a:p>
          <a:r>
            <a:rPr lang="pt-BR" sz="2100" b="1" dirty="0" smtClean="0">
              <a:ln/>
              <a:latin typeface="Arial Black" panose="020B0A04020102020204" pitchFamily="34" charset="0"/>
              <a:cs typeface="Arial" panose="020B0604020202020204" pitchFamily="34" charset="0"/>
            </a:rPr>
            <a:t>238.878.984,81</a:t>
          </a:r>
          <a:endParaRPr lang="pt-BR" sz="2100" b="1" dirty="0">
            <a:ln/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420EDB1C-1155-4836-83ED-E5950C4C94C0}" type="parTrans" cxnId="{AC1BD50C-A3C4-4916-9D56-88398ED85DCD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CEB44C-D311-4448-A8B0-9288B070AE97}" type="sibTrans" cxnId="{AC1BD50C-A3C4-4916-9D56-88398ED85DCD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7FE458-C09E-4313-9C6B-9FA65D70C258}">
      <dgm:prSet phldrT="[Texto]" custT="1"/>
      <dgm:spPr/>
      <dgm:t>
        <a:bodyPr/>
        <a:lstStyle/>
        <a:p>
          <a:r>
            <a:rPr lang="pt-B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SUPERÁVIT ORÇAMENTARIO</a:t>
          </a:r>
        </a:p>
        <a:p>
          <a:r>
            <a:rPr lang="pt-BR" sz="2100" b="1" dirty="0" smtClean="0">
              <a:ln/>
              <a:latin typeface="Arial Black" panose="020B0A04020102020204" pitchFamily="34" charset="0"/>
              <a:cs typeface="Arial" panose="020B0604020202020204" pitchFamily="34" charset="0"/>
            </a:rPr>
            <a:t>31.096.040,39</a:t>
          </a:r>
          <a:endParaRPr lang="pt-BR" sz="2100" b="1" dirty="0">
            <a:ln/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FB30B4B2-A41B-4BA6-BF50-F2B3A2319323}" type="parTrans" cxnId="{86C42BC2-9DF7-4394-A968-D07E4717C77E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64F914-EA3C-4C45-A444-89E86AB7EB4B}" type="sibTrans" cxnId="{86C42BC2-9DF7-4394-A968-D07E4717C77E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25D9B6-3C4C-400E-AA07-2CCB50E7FBC6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t-BR" sz="2800" b="1" dirty="0" smtClean="0">
              <a:latin typeface="Arial" panose="020B0604020202020204" pitchFamily="34" charset="0"/>
              <a:cs typeface="Arial" panose="020B0604020202020204" pitchFamily="34" charset="0"/>
            </a:rPr>
            <a:t>RECEITAS</a:t>
          </a:r>
          <a:endParaRPr lang="pt-BR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765770-0495-4E60-B40E-290FCEFD4F34}" type="parTrans" cxnId="{4F646455-AAB4-45B9-8961-066ED392915B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740560-ADCF-4437-8D29-537C11EE9DCD}" type="sibTrans" cxnId="{4F646455-AAB4-45B9-8961-066ED392915B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126D99-A154-4D00-B411-3D9CE251012D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t-BR" sz="2800" b="1" dirty="0" smtClean="0">
              <a:latin typeface="Arial" panose="020B0604020202020204" pitchFamily="34" charset="0"/>
              <a:cs typeface="Arial" panose="020B0604020202020204" pitchFamily="34" charset="0"/>
            </a:rPr>
            <a:t>(-) DESPESAS </a:t>
          </a:r>
          <a:endParaRPr lang="pt-BR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06D01B-36D6-4492-B4CB-C77E7F66362B}" type="parTrans" cxnId="{22D5B6DB-3EB3-4E5B-946C-80870156F6F8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CC4D74-8448-42FF-B9A8-7C9F8F16B771}" type="sibTrans" cxnId="{22D5B6DB-3EB3-4E5B-946C-80870156F6F8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D9D375-DC06-4D02-B777-D3F2604CA028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t-BR" sz="2800" b="1" dirty="0" smtClean="0">
              <a:latin typeface="Arial" panose="020B0604020202020204" pitchFamily="34" charset="0"/>
              <a:cs typeface="Arial" panose="020B0604020202020204" pitchFamily="34" charset="0"/>
            </a:rPr>
            <a:t>(=) RESULTADO</a:t>
          </a:r>
          <a:endParaRPr lang="pt-BR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EA9586-079B-47DF-93AD-761DC8E0111A}" type="parTrans" cxnId="{04FDC052-8C26-4FC9-9578-73CDB35BDABF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2B8F31-833B-4F5C-9CE5-5236CA929802}" type="sibTrans" cxnId="{04FDC052-8C26-4FC9-9578-73CDB35BDABF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76FA3B-0143-44FD-9EEB-DA0FCDFA68D3}">
      <dgm:prSet custT="1"/>
      <dgm:spPr/>
      <dgm:t>
        <a:bodyPr/>
        <a:lstStyle/>
        <a:p>
          <a:r>
            <a:rPr lang="pt-B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LIQUIDADAS</a:t>
          </a:r>
        </a:p>
        <a:p>
          <a:r>
            <a:rPr lang="pt-BR" sz="2100" b="1" dirty="0" smtClean="0">
              <a:ln/>
              <a:latin typeface="Arial Black" panose="020B0A04020102020204" pitchFamily="34" charset="0"/>
              <a:cs typeface="Arial" panose="020B0604020202020204" pitchFamily="34" charset="0"/>
            </a:rPr>
            <a:t>249.064.271,50</a:t>
          </a:r>
          <a:endParaRPr lang="pt-BR" sz="2100" b="1" dirty="0">
            <a:ln/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31452D7D-A3BA-4A2F-A960-B527F9BB9210}" type="parTrans" cxnId="{3E0F02F1-4858-415C-8050-95418904D37E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E604F-ACB4-45B0-A3E8-C0B87AABE3EB}" type="sibTrans" cxnId="{3E0F02F1-4858-415C-8050-95418904D37E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B69E92-BED5-496B-B1BA-A6AB152ABB88}">
      <dgm:prSet custT="1"/>
      <dgm:spPr/>
      <dgm:t>
        <a:bodyPr/>
        <a:lstStyle/>
        <a:p>
          <a:r>
            <a:rPr lang="pt-B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SUPERÁVIT ORÇAMENTÁRIO</a:t>
          </a:r>
        </a:p>
        <a:p>
          <a:r>
            <a:rPr lang="pt-BR" sz="2100" b="1" dirty="0" smtClean="0">
              <a:ln/>
              <a:latin typeface="Arial Black" panose="020B0A04020102020204" pitchFamily="34" charset="0"/>
              <a:cs typeface="Arial" panose="020B0604020202020204" pitchFamily="34" charset="0"/>
            </a:rPr>
            <a:t>20.910.753,70</a:t>
          </a:r>
          <a:endParaRPr lang="pt-BR" sz="2100" b="1" dirty="0">
            <a:ln/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D194CFA3-2B89-42CB-A9EF-9B1058A8194A}" type="parTrans" cxnId="{7BEE19EA-647C-4A3B-963B-3D6277DA7B7A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CC86EE-D7D0-4CA5-8B91-D090375FBFA3}" type="sibTrans" cxnId="{7BEE19EA-647C-4A3B-963B-3D6277DA7B7A}">
      <dgm:prSet/>
      <dgm:spPr/>
      <dgm:t>
        <a:bodyPr/>
        <a:lstStyle/>
        <a:p>
          <a:endParaRPr lang="pt-BR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9C7B59-4203-45BB-8718-17666CA18159}" type="pres">
      <dgm:prSet presAssocID="{63A467FC-465C-4569-8117-4997957E548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E1AA570-ABC5-4670-A69C-0AEAC28B5B32}" type="pres">
      <dgm:prSet presAssocID="{63A467FC-465C-4569-8117-4997957E548F}" presName="hierFlow" presStyleCnt="0"/>
      <dgm:spPr/>
      <dgm:t>
        <a:bodyPr/>
        <a:lstStyle/>
        <a:p>
          <a:endParaRPr lang="pt-BR"/>
        </a:p>
      </dgm:t>
    </dgm:pt>
    <dgm:pt modelId="{85564898-25FC-43D1-B9F1-A2173878EAF7}" type="pres">
      <dgm:prSet presAssocID="{63A467FC-465C-4569-8117-4997957E548F}" presName="firstBuf" presStyleCnt="0"/>
      <dgm:spPr/>
      <dgm:t>
        <a:bodyPr/>
        <a:lstStyle/>
        <a:p>
          <a:endParaRPr lang="pt-BR"/>
        </a:p>
      </dgm:t>
    </dgm:pt>
    <dgm:pt modelId="{F2B47B3E-118C-4D5C-B2FD-C0B9A872029C}" type="pres">
      <dgm:prSet presAssocID="{63A467FC-465C-4569-8117-4997957E548F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1CE3E1A0-D862-4F1D-86B4-4D1A435BDCAC}" type="pres">
      <dgm:prSet presAssocID="{8DDD8DBD-8107-4FDC-AD7D-552FD34730A6}" presName="Name14" presStyleCnt="0"/>
      <dgm:spPr/>
      <dgm:t>
        <a:bodyPr/>
        <a:lstStyle/>
        <a:p>
          <a:endParaRPr lang="pt-BR"/>
        </a:p>
      </dgm:t>
    </dgm:pt>
    <dgm:pt modelId="{F432F54E-59A5-4E61-8674-2925782C1BF1}" type="pres">
      <dgm:prSet presAssocID="{8DDD8DBD-8107-4FDC-AD7D-552FD34730A6}" presName="level1Shape" presStyleLbl="node0" presStyleIdx="0" presStyleCnt="1" custScaleX="539275" custScaleY="225961" custLinFactNeighborX="-62482" custLinFactNeighborY="-5818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DF4E65E-03D1-4F30-8F8C-281260E02AAA}" type="pres">
      <dgm:prSet presAssocID="{8DDD8DBD-8107-4FDC-AD7D-552FD34730A6}" presName="hierChild2" presStyleCnt="0"/>
      <dgm:spPr/>
      <dgm:t>
        <a:bodyPr/>
        <a:lstStyle/>
        <a:p>
          <a:endParaRPr lang="pt-BR"/>
        </a:p>
      </dgm:t>
    </dgm:pt>
    <dgm:pt modelId="{B8ADC436-9440-44FE-A484-24212BA8867D}" type="pres">
      <dgm:prSet presAssocID="{27848934-BAA9-4159-991A-0C1B8360093A}" presName="Name19" presStyleLbl="parChTrans1D2" presStyleIdx="0" presStyleCnt="3"/>
      <dgm:spPr/>
      <dgm:t>
        <a:bodyPr/>
        <a:lstStyle/>
        <a:p>
          <a:endParaRPr lang="pt-BR"/>
        </a:p>
      </dgm:t>
    </dgm:pt>
    <dgm:pt modelId="{F4F5191D-CB5E-4CA9-882B-752C97A93BC3}" type="pres">
      <dgm:prSet presAssocID="{E79C7EE3-95A1-4D74-9B11-CB02822E9114}" presName="Name21" presStyleCnt="0"/>
      <dgm:spPr/>
      <dgm:t>
        <a:bodyPr/>
        <a:lstStyle/>
        <a:p>
          <a:endParaRPr lang="pt-BR"/>
        </a:p>
      </dgm:t>
    </dgm:pt>
    <dgm:pt modelId="{A3493FC5-DAA7-45E6-BBB7-CEA977FA6C74}" type="pres">
      <dgm:prSet presAssocID="{E79C7EE3-95A1-4D74-9B11-CB02822E9114}" presName="level2Shape" presStyleLbl="node2" presStyleIdx="0" presStyleCnt="3" custScaleX="383043" custScaleY="245004" custLinFactNeighborX="-3488" custLinFactNeighborY="-10461"/>
      <dgm:spPr/>
      <dgm:t>
        <a:bodyPr/>
        <a:lstStyle/>
        <a:p>
          <a:endParaRPr lang="pt-BR"/>
        </a:p>
      </dgm:t>
    </dgm:pt>
    <dgm:pt modelId="{B84D5CD5-F178-424D-A502-1420B6F0FD53}" type="pres">
      <dgm:prSet presAssocID="{E79C7EE3-95A1-4D74-9B11-CB02822E9114}" presName="hierChild3" presStyleCnt="0"/>
      <dgm:spPr/>
      <dgm:t>
        <a:bodyPr/>
        <a:lstStyle/>
        <a:p>
          <a:endParaRPr lang="pt-BR"/>
        </a:p>
      </dgm:t>
    </dgm:pt>
    <dgm:pt modelId="{5D7C6E46-C8AF-44B1-8209-D55303542D0F}" type="pres">
      <dgm:prSet presAssocID="{B52CC6FC-09A8-408C-906A-AEF37840CB7A}" presName="Name19" presStyleLbl="parChTrans1D3" presStyleIdx="0" presStyleCnt="3"/>
      <dgm:spPr/>
      <dgm:t>
        <a:bodyPr/>
        <a:lstStyle/>
        <a:p>
          <a:endParaRPr lang="pt-BR"/>
        </a:p>
      </dgm:t>
    </dgm:pt>
    <dgm:pt modelId="{972C6EEC-D3CA-47D1-AF02-7F096A6A4CEA}" type="pres">
      <dgm:prSet presAssocID="{5B259349-321C-41B0-B5C9-CC83C9F47AF5}" presName="Name21" presStyleCnt="0"/>
      <dgm:spPr/>
      <dgm:t>
        <a:bodyPr/>
        <a:lstStyle/>
        <a:p>
          <a:endParaRPr lang="pt-BR"/>
        </a:p>
      </dgm:t>
    </dgm:pt>
    <dgm:pt modelId="{D0F94537-AF92-470B-B84E-39398D93410B}" type="pres">
      <dgm:prSet presAssocID="{5B259349-321C-41B0-B5C9-CC83C9F47AF5}" presName="level2Shape" presStyleLbl="node3" presStyleIdx="0" presStyleCnt="3" custScaleX="391223" custScaleY="256660" custLinFactNeighborX="-681" custLinFactNeighborY="79097"/>
      <dgm:spPr/>
      <dgm:t>
        <a:bodyPr/>
        <a:lstStyle/>
        <a:p>
          <a:endParaRPr lang="pt-BR"/>
        </a:p>
      </dgm:t>
    </dgm:pt>
    <dgm:pt modelId="{33DE5CD6-D4F7-463A-848C-DF4848BD92A7}" type="pres">
      <dgm:prSet presAssocID="{5B259349-321C-41B0-B5C9-CC83C9F47AF5}" presName="hierChild3" presStyleCnt="0"/>
      <dgm:spPr/>
      <dgm:t>
        <a:bodyPr/>
        <a:lstStyle/>
        <a:p>
          <a:endParaRPr lang="pt-BR"/>
        </a:p>
      </dgm:t>
    </dgm:pt>
    <dgm:pt modelId="{BE6BECD1-B2E6-42A7-A7F7-80A4992B2180}" type="pres">
      <dgm:prSet presAssocID="{31452D7D-A3BA-4A2F-A960-B527F9BB9210}" presName="Name19" presStyleLbl="parChTrans1D2" presStyleIdx="1" presStyleCnt="3"/>
      <dgm:spPr/>
      <dgm:t>
        <a:bodyPr/>
        <a:lstStyle/>
        <a:p>
          <a:endParaRPr lang="pt-BR"/>
        </a:p>
      </dgm:t>
    </dgm:pt>
    <dgm:pt modelId="{92BA28A9-2AB8-496D-A438-835FC2973287}" type="pres">
      <dgm:prSet presAssocID="{9876FA3B-0143-44FD-9EEB-DA0FCDFA68D3}" presName="Name21" presStyleCnt="0"/>
      <dgm:spPr/>
      <dgm:t>
        <a:bodyPr/>
        <a:lstStyle/>
        <a:p>
          <a:endParaRPr lang="pt-BR"/>
        </a:p>
      </dgm:t>
    </dgm:pt>
    <dgm:pt modelId="{8A15126C-B57C-415F-A469-576B1EF7557C}" type="pres">
      <dgm:prSet presAssocID="{9876FA3B-0143-44FD-9EEB-DA0FCDFA68D3}" presName="level2Shape" presStyleLbl="node2" presStyleIdx="1" presStyleCnt="3" custScaleX="412829" custScaleY="241378" custLinFactNeighborX="-3488" custLinFactNeighborY="-10461"/>
      <dgm:spPr/>
      <dgm:t>
        <a:bodyPr/>
        <a:lstStyle/>
        <a:p>
          <a:endParaRPr lang="pt-BR"/>
        </a:p>
      </dgm:t>
    </dgm:pt>
    <dgm:pt modelId="{A6524E2D-1F03-4FCD-BA2F-7BA70740E944}" type="pres">
      <dgm:prSet presAssocID="{9876FA3B-0143-44FD-9EEB-DA0FCDFA68D3}" presName="hierChild3" presStyleCnt="0"/>
      <dgm:spPr/>
      <dgm:t>
        <a:bodyPr/>
        <a:lstStyle/>
        <a:p>
          <a:endParaRPr lang="pt-BR"/>
        </a:p>
      </dgm:t>
    </dgm:pt>
    <dgm:pt modelId="{2696794D-AED0-4281-BBFD-C591BC943389}" type="pres">
      <dgm:prSet presAssocID="{D194CFA3-2B89-42CB-A9EF-9B1058A8194A}" presName="Name19" presStyleLbl="parChTrans1D3" presStyleIdx="1" presStyleCnt="3"/>
      <dgm:spPr/>
      <dgm:t>
        <a:bodyPr/>
        <a:lstStyle/>
        <a:p>
          <a:endParaRPr lang="pt-BR"/>
        </a:p>
      </dgm:t>
    </dgm:pt>
    <dgm:pt modelId="{4742BC33-BB7E-4F4F-A842-DDB1C1BAE70C}" type="pres">
      <dgm:prSet presAssocID="{81B69E92-BED5-496B-B1BA-A6AB152ABB88}" presName="Name21" presStyleCnt="0"/>
      <dgm:spPr/>
      <dgm:t>
        <a:bodyPr/>
        <a:lstStyle/>
        <a:p>
          <a:endParaRPr lang="pt-BR"/>
        </a:p>
      </dgm:t>
    </dgm:pt>
    <dgm:pt modelId="{1A0F0803-E099-483B-8A13-C60BFCFDD796}" type="pres">
      <dgm:prSet presAssocID="{81B69E92-BED5-496B-B1BA-A6AB152ABB88}" presName="level2Shape" presStyleLbl="node3" presStyleIdx="1" presStyleCnt="3" custScaleX="376270" custScaleY="248318" custLinFactNeighborX="-6534" custLinFactNeighborY="80853"/>
      <dgm:spPr/>
      <dgm:t>
        <a:bodyPr/>
        <a:lstStyle/>
        <a:p>
          <a:endParaRPr lang="pt-BR"/>
        </a:p>
      </dgm:t>
    </dgm:pt>
    <dgm:pt modelId="{BEA9A668-38DE-4FBB-AE04-0787012D1693}" type="pres">
      <dgm:prSet presAssocID="{81B69E92-BED5-496B-B1BA-A6AB152ABB88}" presName="hierChild3" presStyleCnt="0"/>
      <dgm:spPr/>
      <dgm:t>
        <a:bodyPr/>
        <a:lstStyle/>
        <a:p>
          <a:endParaRPr lang="pt-BR"/>
        </a:p>
      </dgm:t>
    </dgm:pt>
    <dgm:pt modelId="{04CF78AE-7E4E-4DAC-93A8-25277FBFBE5C}" type="pres">
      <dgm:prSet presAssocID="{420EDB1C-1155-4836-83ED-E5950C4C94C0}" presName="Name19" presStyleLbl="parChTrans1D2" presStyleIdx="2" presStyleCnt="3"/>
      <dgm:spPr/>
      <dgm:t>
        <a:bodyPr/>
        <a:lstStyle/>
        <a:p>
          <a:endParaRPr lang="pt-BR"/>
        </a:p>
      </dgm:t>
    </dgm:pt>
    <dgm:pt modelId="{BB2167AE-C824-421F-B6B1-27511516CCD6}" type="pres">
      <dgm:prSet presAssocID="{1D058FDD-4087-4DA8-ADC1-5C001FFBB61C}" presName="Name21" presStyleCnt="0"/>
      <dgm:spPr/>
      <dgm:t>
        <a:bodyPr/>
        <a:lstStyle/>
        <a:p>
          <a:endParaRPr lang="pt-BR"/>
        </a:p>
      </dgm:t>
    </dgm:pt>
    <dgm:pt modelId="{714E5506-5165-417E-98F2-67359D80D883}" type="pres">
      <dgm:prSet presAssocID="{1D058FDD-4087-4DA8-ADC1-5C001FFBB61C}" presName="level2Shape" presStyleLbl="node2" presStyleIdx="2" presStyleCnt="3" custScaleX="374604" custScaleY="239968" custLinFactNeighborX="-3488" custLinFactNeighborY="-10461"/>
      <dgm:spPr/>
      <dgm:t>
        <a:bodyPr/>
        <a:lstStyle/>
        <a:p>
          <a:endParaRPr lang="pt-BR"/>
        </a:p>
      </dgm:t>
    </dgm:pt>
    <dgm:pt modelId="{7CB232B4-AC22-475E-820D-5C2B64915F44}" type="pres">
      <dgm:prSet presAssocID="{1D058FDD-4087-4DA8-ADC1-5C001FFBB61C}" presName="hierChild3" presStyleCnt="0"/>
      <dgm:spPr/>
      <dgm:t>
        <a:bodyPr/>
        <a:lstStyle/>
        <a:p>
          <a:endParaRPr lang="pt-BR"/>
        </a:p>
      </dgm:t>
    </dgm:pt>
    <dgm:pt modelId="{2E181662-895E-414E-9DEE-581CF2A5D11F}" type="pres">
      <dgm:prSet presAssocID="{FB30B4B2-A41B-4BA6-BF50-F2B3A2319323}" presName="Name19" presStyleLbl="parChTrans1D3" presStyleIdx="2" presStyleCnt="3"/>
      <dgm:spPr/>
      <dgm:t>
        <a:bodyPr/>
        <a:lstStyle/>
        <a:p>
          <a:endParaRPr lang="pt-BR"/>
        </a:p>
      </dgm:t>
    </dgm:pt>
    <dgm:pt modelId="{5AE32EAE-388B-4F4A-AE35-18DE8824349A}" type="pres">
      <dgm:prSet presAssocID="{C47FE458-C09E-4313-9C6B-9FA65D70C258}" presName="Name21" presStyleCnt="0"/>
      <dgm:spPr/>
      <dgm:t>
        <a:bodyPr/>
        <a:lstStyle/>
        <a:p>
          <a:endParaRPr lang="pt-BR"/>
        </a:p>
      </dgm:t>
    </dgm:pt>
    <dgm:pt modelId="{750A9FF3-8C6D-4C97-A604-94883C4B11C5}" type="pres">
      <dgm:prSet presAssocID="{C47FE458-C09E-4313-9C6B-9FA65D70C258}" presName="level2Shape" presStyleLbl="node3" presStyleIdx="2" presStyleCnt="3" custScaleX="363164" custScaleY="248126" custLinFactNeighborX="-5364" custLinFactNeighborY="82609"/>
      <dgm:spPr/>
      <dgm:t>
        <a:bodyPr/>
        <a:lstStyle/>
        <a:p>
          <a:endParaRPr lang="pt-BR"/>
        </a:p>
      </dgm:t>
    </dgm:pt>
    <dgm:pt modelId="{BF1D45F9-BBC4-46CF-A6A8-3B5810713E7A}" type="pres">
      <dgm:prSet presAssocID="{C47FE458-C09E-4313-9C6B-9FA65D70C258}" presName="hierChild3" presStyleCnt="0"/>
      <dgm:spPr/>
      <dgm:t>
        <a:bodyPr/>
        <a:lstStyle/>
        <a:p>
          <a:endParaRPr lang="pt-BR"/>
        </a:p>
      </dgm:t>
    </dgm:pt>
    <dgm:pt modelId="{CDB828CD-1592-476B-9FBB-F4B3F919B3B2}" type="pres">
      <dgm:prSet presAssocID="{63A467FC-465C-4569-8117-4997957E548F}" presName="bgShapesFlow" presStyleCnt="0"/>
      <dgm:spPr/>
      <dgm:t>
        <a:bodyPr/>
        <a:lstStyle/>
        <a:p>
          <a:endParaRPr lang="pt-BR"/>
        </a:p>
      </dgm:t>
    </dgm:pt>
    <dgm:pt modelId="{1C91ACAB-5E5B-47B9-8E9B-DEC047BB3927}" type="pres">
      <dgm:prSet presAssocID="{EA25D9B6-3C4C-400E-AA07-2CCB50E7FBC6}" presName="rectComp" presStyleCnt="0"/>
      <dgm:spPr/>
      <dgm:t>
        <a:bodyPr/>
        <a:lstStyle/>
        <a:p>
          <a:endParaRPr lang="pt-BR"/>
        </a:p>
      </dgm:t>
    </dgm:pt>
    <dgm:pt modelId="{7C2F30AC-4F68-496F-A89A-30AC0E02BE13}" type="pres">
      <dgm:prSet presAssocID="{EA25D9B6-3C4C-400E-AA07-2CCB50E7FBC6}" presName="bgRect" presStyleLbl="bgShp" presStyleIdx="0" presStyleCnt="3" custScaleY="212216" custLinFactNeighborX="-102" custLinFactNeighborY="-54007"/>
      <dgm:spPr/>
      <dgm:t>
        <a:bodyPr/>
        <a:lstStyle/>
        <a:p>
          <a:endParaRPr lang="pt-BR"/>
        </a:p>
      </dgm:t>
    </dgm:pt>
    <dgm:pt modelId="{BF5BB3BF-059F-48A3-8EAB-34D424FDC7C4}" type="pres">
      <dgm:prSet presAssocID="{EA25D9B6-3C4C-400E-AA07-2CCB50E7FBC6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1B21344-24A2-4E37-BBD5-6E583D9839EC}" type="pres">
      <dgm:prSet presAssocID="{EA25D9B6-3C4C-400E-AA07-2CCB50E7FBC6}" presName="spComp" presStyleCnt="0"/>
      <dgm:spPr/>
      <dgm:t>
        <a:bodyPr/>
        <a:lstStyle/>
        <a:p>
          <a:endParaRPr lang="pt-BR"/>
        </a:p>
      </dgm:t>
    </dgm:pt>
    <dgm:pt modelId="{19471766-D173-4511-915F-29BA1E4070B3}" type="pres">
      <dgm:prSet presAssocID="{EA25D9B6-3C4C-400E-AA07-2CCB50E7FBC6}" presName="vSp" presStyleCnt="0"/>
      <dgm:spPr/>
      <dgm:t>
        <a:bodyPr/>
        <a:lstStyle/>
        <a:p>
          <a:endParaRPr lang="pt-BR"/>
        </a:p>
      </dgm:t>
    </dgm:pt>
    <dgm:pt modelId="{0492594F-2A0D-4A49-A1E6-64BC16EB0576}" type="pres">
      <dgm:prSet presAssocID="{FC126D99-A154-4D00-B411-3D9CE251012D}" presName="rectComp" presStyleCnt="0"/>
      <dgm:spPr/>
      <dgm:t>
        <a:bodyPr/>
        <a:lstStyle/>
        <a:p>
          <a:endParaRPr lang="pt-BR"/>
        </a:p>
      </dgm:t>
    </dgm:pt>
    <dgm:pt modelId="{08EA3B4D-ACCF-437B-B84F-03CD49C80BF5}" type="pres">
      <dgm:prSet presAssocID="{FC126D99-A154-4D00-B411-3D9CE251012D}" presName="bgRect" presStyleLbl="bgShp" presStyleIdx="1" presStyleCnt="3" custScaleY="240259" custLinFactNeighborY="-30091"/>
      <dgm:spPr/>
      <dgm:t>
        <a:bodyPr/>
        <a:lstStyle/>
        <a:p>
          <a:endParaRPr lang="pt-BR"/>
        </a:p>
      </dgm:t>
    </dgm:pt>
    <dgm:pt modelId="{87EA27C5-5AFB-4DF5-82F6-8B8D20AC179E}" type="pres">
      <dgm:prSet presAssocID="{FC126D99-A154-4D00-B411-3D9CE251012D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AC1C35-38B4-4F43-9777-9C90027E42E4}" type="pres">
      <dgm:prSet presAssocID="{FC126D99-A154-4D00-B411-3D9CE251012D}" presName="spComp" presStyleCnt="0"/>
      <dgm:spPr/>
      <dgm:t>
        <a:bodyPr/>
        <a:lstStyle/>
        <a:p>
          <a:endParaRPr lang="pt-BR"/>
        </a:p>
      </dgm:t>
    </dgm:pt>
    <dgm:pt modelId="{134EBE2D-56AE-464A-880A-E348F73F06B2}" type="pres">
      <dgm:prSet presAssocID="{FC126D99-A154-4D00-B411-3D9CE251012D}" presName="vSp" presStyleCnt="0"/>
      <dgm:spPr/>
      <dgm:t>
        <a:bodyPr/>
        <a:lstStyle/>
        <a:p>
          <a:endParaRPr lang="pt-BR"/>
        </a:p>
      </dgm:t>
    </dgm:pt>
    <dgm:pt modelId="{83CED466-E672-4D17-A946-3922713D56C2}" type="pres">
      <dgm:prSet presAssocID="{8DD9D375-DC06-4D02-B777-D3F2604CA028}" presName="rectComp" presStyleCnt="0"/>
      <dgm:spPr/>
      <dgm:t>
        <a:bodyPr/>
        <a:lstStyle/>
        <a:p>
          <a:endParaRPr lang="pt-BR"/>
        </a:p>
      </dgm:t>
    </dgm:pt>
    <dgm:pt modelId="{88FFB965-2A61-4A69-B1C2-B094C74B2BD5}" type="pres">
      <dgm:prSet presAssocID="{8DD9D375-DC06-4D02-B777-D3F2604CA028}" presName="bgRect" presStyleLbl="bgShp" presStyleIdx="2" presStyleCnt="3" custScaleY="297897"/>
      <dgm:spPr/>
      <dgm:t>
        <a:bodyPr/>
        <a:lstStyle/>
        <a:p>
          <a:endParaRPr lang="pt-BR"/>
        </a:p>
      </dgm:t>
    </dgm:pt>
    <dgm:pt modelId="{38C5F219-9145-45EE-8522-0760257D5B8E}" type="pres">
      <dgm:prSet presAssocID="{8DD9D375-DC06-4D02-B777-D3F2604CA028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D95B845-D401-4F28-99C7-4BE04709963E}" type="presOf" srcId="{8DD9D375-DC06-4D02-B777-D3F2604CA028}" destId="{88FFB965-2A61-4A69-B1C2-B094C74B2BD5}" srcOrd="0" destOrd="0" presId="urn:microsoft.com/office/officeart/2005/8/layout/hierarchy6"/>
    <dgm:cxn modelId="{86C42BC2-9DF7-4394-A968-D07E4717C77E}" srcId="{1D058FDD-4087-4DA8-ADC1-5C001FFBB61C}" destId="{C47FE458-C09E-4313-9C6B-9FA65D70C258}" srcOrd="0" destOrd="0" parTransId="{FB30B4B2-A41B-4BA6-BF50-F2B3A2319323}" sibTransId="{5C64F914-EA3C-4C45-A444-89E86AB7EB4B}"/>
    <dgm:cxn modelId="{43774401-7E90-4944-8119-D4A735C64C58}" type="presOf" srcId="{E79C7EE3-95A1-4D74-9B11-CB02822E9114}" destId="{A3493FC5-DAA7-45E6-BBB7-CEA977FA6C74}" srcOrd="0" destOrd="0" presId="urn:microsoft.com/office/officeart/2005/8/layout/hierarchy6"/>
    <dgm:cxn modelId="{DDE2EAA6-8471-4EBA-8713-C60DE8419D31}" type="presOf" srcId="{FB30B4B2-A41B-4BA6-BF50-F2B3A2319323}" destId="{2E181662-895E-414E-9DEE-581CF2A5D11F}" srcOrd="0" destOrd="0" presId="urn:microsoft.com/office/officeart/2005/8/layout/hierarchy6"/>
    <dgm:cxn modelId="{4F646455-AAB4-45B9-8961-066ED392915B}" srcId="{63A467FC-465C-4569-8117-4997957E548F}" destId="{EA25D9B6-3C4C-400E-AA07-2CCB50E7FBC6}" srcOrd="1" destOrd="0" parTransId="{AD765770-0495-4E60-B40E-290FCEFD4F34}" sibTransId="{A2740560-ADCF-4437-8D29-537C11EE9DCD}"/>
    <dgm:cxn modelId="{4596DA2B-D0C9-4731-A89A-A3AA21D759B8}" type="presOf" srcId="{1D058FDD-4087-4DA8-ADC1-5C001FFBB61C}" destId="{714E5506-5165-417E-98F2-67359D80D883}" srcOrd="0" destOrd="0" presId="urn:microsoft.com/office/officeart/2005/8/layout/hierarchy6"/>
    <dgm:cxn modelId="{7BEE19EA-647C-4A3B-963B-3D6277DA7B7A}" srcId="{9876FA3B-0143-44FD-9EEB-DA0FCDFA68D3}" destId="{81B69E92-BED5-496B-B1BA-A6AB152ABB88}" srcOrd="0" destOrd="0" parTransId="{D194CFA3-2B89-42CB-A9EF-9B1058A8194A}" sibTransId="{85CC86EE-D7D0-4CA5-8B91-D090375FBFA3}"/>
    <dgm:cxn modelId="{CB3A6BAA-1680-4840-89D0-C94F4612BD4B}" type="presOf" srcId="{420EDB1C-1155-4836-83ED-E5950C4C94C0}" destId="{04CF78AE-7E4E-4DAC-93A8-25277FBFBE5C}" srcOrd="0" destOrd="0" presId="urn:microsoft.com/office/officeart/2005/8/layout/hierarchy6"/>
    <dgm:cxn modelId="{D74B93B9-698C-4CB2-918D-D265082F9ED3}" srcId="{8DDD8DBD-8107-4FDC-AD7D-552FD34730A6}" destId="{E79C7EE3-95A1-4D74-9B11-CB02822E9114}" srcOrd="0" destOrd="0" parTransId="{27848934-BAA9-4159-991A-0C1B8360093A}" sibTransId="{D2B1272D-A3C8-44DE-8633-4F0EC01F9E61}"/>
    <dgm:cxn modelId="{076A5AB2-D6F5-4FDE-9FB5-06C0817F8B3D}" type="presOf" srcId="{81B69E92-BED5-496B-B1BA-A6AB152ABB88}" destId="{1A0F0803-E099-483B-8A13-C60BFCFDD796}" srcOrd="0" destOrd="0" presId="urn:microsoft.com/office/officeart/2005/8/layout/hierarchy6"/>
    <dgm:cxn modelId="{3421A870-D041-4D7A-A47A-3514FB76A805}" type="presOf" srcId="{C47FE458-C09E-4313-9C6B-9FA65D70C258}" destId="{750A9FF3-8C6D-4C97-A604-94883C4B11C5}" srcOrd="0" destOrd="0" presId="urn:microsoft.com/office/officeart/2005/8/layout/hierarchy6"/>
    <dgm:cxn modelId="{FA4120A2-9A25-4715-B932-D7F7D0423039}" type="presOf" srcId="{EA25D9B6-3C4C-400E-AA07-2CCB50E7FBC6}" destId="{BF5BB3BF-059F-48A3-8EAB-34D424FDC7C4}" srcOrd="1" destOrd="0" presId="urn:microsoft.com/office/officeart/2005/8/layout/hierarchy6"/>
    <dgm:cxn modelId="{6980F135-00E1-4CCE-83D2-853333A58007}" srcId="{E79C7EE3-95A1-4D74-9B11-CB02822E9114}" destId="{5B259349-321C-41B0-B5C9-CC83C9F47AF5}" srcOrd="0" destOrd="0" parTransId="{B52CC6FC-09A8-408C-906A-AEF37840CB7A}" sibTransId="{60086E1B-9A30-4116-8ED4-718600E72FF0}"/>
    <dgm:cxn modelId="{F05ABFDE-0396-4F6E-AEE0-E3CBC54A8863}" type="presOf" srcId="{63A467FC-465C-4569-8117-4997957E548F}" destId="{9C9C7B59-4203-45BB-8718-17666CA18159}" srcOrd="0" destOrd="0" presId="urn:microsoft.com/office/officeart/2005/8/layout/hierarchy6"/>
    <dgm:cxn modelId="{17B00035-94D7-42F0-BA77-3DED781F30AB}" type="presOf" srcId="{B52CC6FC-09A8-408C-906A-AEF37840CB7A}" destId="{5D7C6E46-C8AF-44B1-8209-D55303542D0F}" srcOrd="0" destOrd="0" presId="urn:microsoft.com/office/officeart/2005/8/layout/hierarchy6"/>
    <dgm:cxn modelId="{1CF72D8E-B480-4846-A774-AC7DCA59B939}" type="presOf" srcId="{8DD9D375-DC06-4D02-B777-D3F2604CA028}" destId="{38C5F219-9145-45EE-8522-0760257D5B8E}" srcOrd="1" destOrd="0" presId="urn:microsoft.com/office/officeart/2005/8/layout/hierarchy6"/>
    <dgm:cxn modelId="{A96B6604-4AC4-46F3-A8B9-57A7B7646A78}" type="presOf" srcId="{5B259349-321C-41B0-B5C9-CC83C9F47AF5}" destId="{D0F94537-AF92-470B-B84E-39398D93410B}" srcOrd="0" destOrd="0" presId="urn:microsoft.com/office/officeart/2005/8/layout/hierarchy6"/>
    <dgm:cxn modelId="{AC1BD50C-A3C4-4916-9D56-88398ED85DCD}" srcId="{8DDD8DBD-8107-4FDC-AD7D-552FD34730A6}" destId="{1D058FDD-4087-4DA8-ADC1-5C001FFBB61C}" srcOrd="2" destOrd="0" parTransId="{420EDB1C-1155-4836-83ED-E5950C4C94C0}" sibTransId="{21CEB44C-D311-4448-A8B0-9288B070AE97}"/>
    <dgm:cxn modelId="{CBA3C4D1-2DBD-4AA7-B2A6-414905C2CEF1}" srcId="{63A467FC-465C-4569-8117-4997957E548F}" destId="{8DDD8DBD-8107-4FDC-AD7D-552FD34730A6}" srcOrd="0" destOrd="0" parTransId="{D0FF40F9-5A1D-4BC8-A987-C6A4F4919268}" sibTransId="{B1E8009A-AC1C-4413-8C28-4CA02BC176F0}"/>
    <dgm:cxn modelId="{969F040D-E6FC-4C21-9452-109858C2E369}" type="presOf" srcId="{27848934-BAA9-4159-991A-0C1B8360093A}" destId="{B8ADC436-9440-44FE-A484-24212BA8867D}" srcOrd="0" destOrd="0" presId="urn:microsoft.com/office/officeart/2005/8/layout/hierarchy6"/>
    <dgm:cxn modelId="{344963D0-F1C2-4C14-A0A4-0465FA9DBAAB}" type="presOf" srcId="{8DDD8DBD-8107-4FDC-AD7D-552FD34730A6}" destId="{F432F54E-59A5-4E61-8674-2925782C1BF1}" srcOrd="0" destOrd="0" presId="urn:microsoft.com/office/officeart/2005/8/layout/hierarchy6"/>
    <dgm:cxn modelId="{E873F875-DBA2-4B42-9A69-651FA14F5262}" type="presOf" srcId="{D194CFA3-2B89-42CB-A9EF-9B1058A8194A}" destId="{2696794D-AED0-4281-BBFD-C591BC943389}" srcOrd="0" destOrd="0" presId="urn:microsoft.com/office/officeart/2005/8/layout/hierarchy6"/>
    <dgm:cxn modelId="{04FDC052-8C26-4FC9-9578-73CDB35BDABF}" srcId="{63A467FC-465C-4569-8117-4997957E548F}" destId="{8DD9D375-DC06-4D02-B777-D3F2604CA028}" srcOrd="3" destOrd="0" parTransId="{05EA9586-079B-47DF-93AD-761DC8E0111A}" sibTransId="{0E2B8F31-833B-4F5C-9CE5-5236CA929802}"/>
    <dgm:cxn modelId="{705BB103-D84B-4F42-A578-0B53AC46985C}" type="presOf" srcId="{EA25D9B6-3C4C-400E-AA07-2CCB50E7FBC6}" destId="{7C2F30AC-4F68-496F-A89A-30AC0E02BE13}" srcOrd="0" destOrd="0" presId="urn:microsoft.com/office/officeart/2005/8/layout/hierarchy6"/>
    <dgm:cxn modelId="{F59C3A34-EE82-4705-9935-BF74463BC071}" type="presOf" srcId="{FC126D99-A154-4D00-B411-3D9CE251012D}" destId="{87EA27C5-5AFB-4DF5-82F6-8B8D20AC179E}" srcOrd="1" destOrd="0" presId="urn:microsoft.com/office/officeart/2005/8/layout/hierarchy6"/>
    <dgm:cxn modelId="{3E0F02F1-4858-415C-8050-95418904D37E}" srcId="{8DDD8DBD-8107-4FDC-AD7D-552FD34730A6}" destId="{9876FA3B-0143-44FD-9EEB-DA0FCDFA68D3}" srcOrd="1" destOrd="0" parTransId="{31452D7D-A3BA-4A2F-A960-B527F9BB9210}" sibTransId="{D17E604F-ACB4-45B0-A3E8-C0B87AABE3EB}"/>
    <dgm:cxn modelId="{AD0DBB01-A4DF-4F72-83B5-D9DE486D891A}" type="presOf" srcId="{9876FA3B-0143-44FD-9EEB-DA0FCDFA68D3}" destId="{8A15126C-B57C-415F-A469-576B1EF7557C}" srcOrd="0" destOrd="0" presId="urn:microsoft.com/office/officeart/2005/8/layout/hierarchy6"/>
    <dgm:cxn modelId="{D15E3827-BEB6-4745-AFE0-D636E9C7A7F7}" type="presOf" srcId="{31452D7D-A3BA-4A2F-A960-B527F9BB9210}" destId="{BE6BECD1-B2E6-42A7-A7F7-80A4992B2180}" srcOrd="0" destOrd="0" presId="urn:microsoft.com/office/officeart/2005/8/layout/hierarchy6"/>
    <dgm:cxn modelId="{61D8B572-FB21-4EEE-AD19-EB2A596E22BE}" type="presOf" srcId="{FC126D99-A154-4D00-B411-3D9CE251012D}" destId="{08EA3B4D-ACCF-437B-B84F-03CD49C80BF5}" srcOrd="0" destOrd="0" presId="urn:microsoft.com/office/officeart/2005/8/layout/hierarchy6"/>
    <dgm:cxn modelId="{22D5B6DB-3EB3-4E5B-946C-80870156F6F8}" srcId="{63A467FC-465C-4569-8117-4997957E548F}" destId="{FC126D99-A154-4D00-B411-3D9CE251012D}" srcOrd="2" destOrd="0" parTransId="{3906D01B-36D6-4492-B4CB-C77E7F66362B}" sibTransId="{81CC4D74-8448-42FF-B9A8-7C9F8F16B771}"/>
    <dgm:cxn modelId="{0E935D8D-20E0-4C84-9002-DD2C81589A5F}" type="presParOf" srcId="{9C9C7B59-4203-45BB-8718-17666CA18159}" destId="{3E1AA570-ABC5-4670-A69C-0AEAC28B5B32}" srcOrd="0" destOrd="0" presId="urn:microsoft.com/office/officeart/2005/8/layout/hierarchy6"/>
    <dgm:cxn modelId="{38B4939D-3EF1-4B95-848B-0EDE775F299B}" type="presParOf" srcId="{3E1AA570-ABC5-4670-A69C-0AEAC28B5B32}" destId="{85564898-25FC-43D1-B9F1-A2173878EAF7}" srcOrd="0" destOrd="0" presId="urn:microsoft.com/office/officeart/2005/8/layout/hierarchy6"/>
    <dgm:cxn modelId="{25E589F2-E844-432A-B167-2ADE603294FB}" type="presParOf" srcId="{3E1AA570-ABC5-4670-A69C-0AEAC28B5B32}" destId="{F2B47B3E-118C-4D5C-B2FD-C0B9A872029C}" srcOrd="1" destOrd="0" presId="urn:microsoft.com/office/officeart/2005/8/layout/hierarchy6"/>
    <dgm:cxn modelId="{2506FE5D-733C-41DB-8BBB-FB39780A4AE7}" type="presParOf" srcId="{F2B47B3E-118C-4D5C-B2FD-C0B9A872029C}" destId="{1CE3E1A0-D862-4F1D-86B4-4D1A435BDCAC}" srcOrd="0" destOrd="0" presId="urn:microsoft.com/office/officeart/2005/8/layout/hierarchy6"/>
    <dgm:cxn modelId="{FD835A28-4B7D-4EFD-AF39-0BC00F91056F}" type="presParOf" srcId="{1CE3E1A0-D862-4F1D-86B4-4D1A435BDCAC}" destId="{F432F54E-59A5-4E61-8674-2925782C1BF1}" srcOrd="0" destOrd="0" presId="urn:microsoft.com/office/officeart/2005/8/layout/hierarchy6"/>
    <dgm:cxn modelId="{F4403FDD-CDD7-475A-9885-7F3412D92DE1}" type="presParOf" srcId="{1CE3E1A0-D862-4F1D-86B4-4D1A435BDCAC}" destId="{5DF4E65E-03D1-4F30-8F8C-281260E02AAA}" srcOrd="1" destOrd="0" presId="urn:microsoft.com/office/officeart/2005/8/layout/hierarchy6"/>
    <dgm:cxn modelId="{41528D2F-1113-41CA-8B3F-A89FAB19ED25}" type="presParOf" srcId="{5DF4E65E-03D1-4F30-8F8C-281260E02AAA}" destId="{B8ADC436-9440-44FE-A484-24212BA8867D}" srcOrd="0" destOrd="0" presId="urn:microsoft.com/office/officeart/2005/8/layout/hierarchy6"/>
    <dgm:cxn modelId="{725F71C3-41E8-43B0-A656-07E78F96F3A2}" type="presParOf" srcId="{5DF4E65E-03D1-4F30-8F8C-281260E02AAA}" destId="{F4F5191D-CB5E-4CA9-882B-752C97A93BC3}" srcOrd="1" destOrd="0" presId="urn:microsoft.com/office/officeart/2005/8/layout/hierarchy6"/>
    <dgm:cxn modelId="{7F1323A3-F54B-4250-9D2B-7563C0EBFE92}" type="presParOf" srcId="{F4F5191D-CB5E-4CA9-882B-752C97A93BC3}" destId="{A3493FC5-DAA7-45E6-BBB7-CEA977FA6C74}" srcOrd="0" destOrd="0" presId="urn:microsoft.com/office/officeart/2005/8/layout/hierarchy6"/>
    <dgm:cxn modelId="{1BC7CDF1-87E7-4F18-ADFE-4DD87BB3B83F}" type="presParOf" srcId="{F4F5191D-CB5E-4CA9-882B-752C97A93BC3}" destId="{B84D5CD5-F178-424D-A502-1420B6F0FD53}" srcOrd="1" destOrd="0" presId="urn:microsoft.com/office/officeart/2005/8/layout/hierarchy6"/>
    <dgm:cxn modelId="{213E8EDA-AA64-4711-8814-8702DE936F1E}" type="presParOf" srcId="{B84D5CD5-F178-424D-A502-1420B6F0FD53}" destId="{5D7C6E46-C8AF-44B1-8209-D55303542D0F}" srcOrd="0" destOrd="0" presId="urn:microsoft.com/office/officeart/2005/8/layout/hierarchy6"/>
    <dgm:cxn modelId="{8E23B2B6-5111-4B61-AC7A-908753543802}" type="presParOf" srcId="{B84D5CD5-F178-424D-A502-1420B6F0FD53}" destId="{972C6EEC-D3CA-47D1-AF02-7F096A6A4CEA}" srcOrd="1" destOrd="0" presId="urn:microsoft.com/office/officeart/2005/8/layout/hierarchy6"/>
    <dgm:cxn modelId="{376CDBEF-CA53-41B6-93C8-5C60C965F60F}" type="presParOf" srcId="{972C6EEC-D3CA-47D1-AF02-7F096A6A4CEA}" destId="{D0F94537-AF92-470B-B84E-39398D93410B}" srcOrd="0" destOrd="0" presId="urn:microsoft.com/office/officeart/2005/8/layout/hierarchy6"/>
    <dgm:cxn modelId="{83E5562E-3F91-4C2F-B1AA-B7BDAFBBB17B}" type="presParOf" srcId="{972C6EEC-D3CA-47D1-AF02-7F096A6A4CEA}" destId="{33DE5CD6-D4F7-463A-848C-DF4848BD92A7}" srcOrd="1" destOrd="0" presId="urn:microsoft.com/office/officeart/2005/8/layout/hierarchy6"/>
    <dgm:cxn modelId="{EFFE7F3A-160A-45CF-B8C0-21F893753AC8}" type="presParOf" srcId="{5DF4E65E-03D1-4F30-8F8C-281260E02AAA}" destId="{BE6BECD1-B2E6-42A7-A7F7-80A4992B2180}" srcOrd="2" destOrd="0" presId="urn:microsoft.com/office/officeart/2005/8/layout/hierarchy6"/>
    <dgm:cxn modelId="{D12EAF00-1339-4557-8AE2-7CB32CFDA28F}" type="presParOf" srcId="{5DF4E65E-03D1-4F30-8F8C-281260E02AAA}" destId="{92BA28A9-2AB8-496D-A438-835FC2973287}" srcOrd="3" destOrd="0" presId="urn:microsoft.com/office/officeart/2005/8/layout/hierarchy6"/>
    <dgm:cxn modelId="{EA3DB51C-0466-4D6D-A2C2-1CC251335B59}" type="presParOf" srcId="{92BA28A9-2AB8-496D-A438-835FC2973287}" destId="{8A15126C-B57C-415F-A469-576B1EF7557C}" srcOrd="0" destOrd="0" presId="urn:microsoft.com/office/officeart/2005/8/layout/hierarchy6"/>
    <dgm:cxn modelId="{045893CF-7C25-4CCB-BF45-941E0D44C974}" type="presParOf" srcId="{92BA28A9-2AB8-496D-A438-835FC2973287}" destId="{A6524E2D-1F03-4FCD-BA2F-7BA70740E944}" srcOrd="1" destOrd="0" presId="urn:microsoft.com/office/officeart/2005/8/layout/hierarchy6"/>
    <dgm:cxn modelId="{EA2D4B5F-4861-4FD4-9F6F-31B350EC262B}" type="presParOf" srcId="{A6524E2D-1F03-4FCD-BA2F-7BA70740E944}" destId="{2696794D-AED0-4281-BBFD-C591BC943389}" srcOrd="0" destOrd="0" presId="urn:microsoft.com/office/officeart/2005/8/layout/hierarchy6"/>
    <dgm:cxn modelId="{C4898171-955C-416F-9747-02A0BFCECF1D}" type="presParOf" srcId="{A6524E2D-1F03-4FCD-BA2F-7BA70740E944}" destId="{4742BC33-BB7E-4F4F-A842-DDB1C1BAE70C}" srcOrd="1" destOrd="0" presId="urn:microsoft.com/office/officeart/2005/8/layout/hierarchy6"/>
    <dgm:cxn modelId="{CFE2C0C7-7A2C-4C4A-856B-4E19D42BF3E6}" type="presParOf" srcId="{4742BC33-BB7E-4F4F-A842-DDB1C1BAE70C}" destId="{1A0F0803-E099-483B-8A13-C60BFCFDD796}" srcOrd="0" destOrd="0" presId="urn:microsoft.com/office/officeart/2005/8/layout/hierarchy6"/>
    <dgm:cxn modelId="{E2B8439E-4F1D-48A6-A68A-5E2678ED2744}" type="presParOf" srcId="{4742BC33-BB7E-4F4F-A842-DDB1C1BAE70C}" destId="{BEA9A668-38DE-4FBB-AE04-0787012D1693}" srcOrd="1" destOrd="0" presId="urn:microsoft.com/office/officeart/2005/8/layout/hierarchy6"/>
    <dgm:cxn modelId="{880AA24B-E6CA-4111-8339-A94000260D85}" type="presParOf" srcId="{5DF4E65E-03D1-4F30-8F8C-281260E02AAA}" destId="{04CF78AE-7E4E-4DAC-93A8-25277FBFBE5C}" srcOrd="4" destOrd="0" presId="urn:microsoft.com/office/officeart/2005/8/layout/hierarchy6"/>
    <dgm:cxn modelId="{0D102C36-9231-429F-98B9-C211A7D36A7D}" type="presParOf" srcId="{5DF4E65E-03D1-4F30-8F8C-281260E02AAA}" destId="{BB2167AE-C824-421F-B6B1-27511516CCD6}" srcOrd="5" destOrd="0" presId="urn:microsoft.com/office/officeart/2005/8/layout/hierarchy6"/>
    <dgm:cxn modelId="{F9D04D6A-6397-4FF5-96D1-25B5C392989C}" type="presParOf" srcId="{BB2167AE-C824-421F-B6B1-27511516CCD6}" destId="{714E5506-5165-417E-98F2-67359D80D883}" srcOrd="0" destOrd="0" presId="urn:microsoft.com/office/officeart/2005/8/layout/hierarchy6"/>
    <dgm:cxn modelId="{D0E947BA-5FA7-4948-B161-92AE25C2BF65}" type="presParOf" srcId="{BB2167AE-C824-421F-B6B1-27511516CCD6}" destId="{7CB232B4-AC22-475E-820D-5C2B64915F44}" srcOrd="1" destOrd="0" presId="urn:microsoft.com/office/officeart/2005/8/layout/hierarchy6"/>
    <dgm:cxn modelId="{1AC5D7A2-0189-4883-A064-27D1E71AF15F}" type="presParOf" srcId="{7CB232B4-AC22-475E-820D-5C2B64915F44}" destId="{2E181662-895E-414E-9DEE-581CF2A5D11F}" srcOrd="0" destOrd="0" presId="urn:microsoft.com/office/officeart/2005/8/layout/hierarchy6"/>
    <dgm:cxn modelId="{30C21177-CCF6-43E2-97B8-77660DB355A7}" type="presParOf" srcId="{7CB232B4-AC22-475E-820D-5C2B64915F44}" destId="{5AE32EAE-388B-4F4A-AE35-18DE8824349A}" srcOrd="1" destOrd="0" presId="urn:microsoft.com/office/officeart/2005/8/layout/hierarchy6"/>
    <dgm:cxn modelId="{DAEEFB0F-ED54-4310-9CA8-ABA238FEC88B}" type="presParOf" srcId="{5AE32EAE-388B-4F4A-AE35-18DE8824349A}" destId="{750A9FF3-8C6D-4C97-A604-94883C4B11C5}" srcOrd="0" destOrd="0" presId="urn:microsoft.com/office/officeart/2005/8/layout/hierarchy6"/>
    <dgm:cxn modelId="{836DAADD-A3EA-45E6-B907-88C28DC2A7FD}" type="presParOf" srcId="{5AE32EAE-388B-4F4A-AE35-18DE8824349A}" destId="{BF1D45F9-BBC4-46CF-A6A8-3B5810713E7A}" srcOrd="1" destOrd="0" presId="urn:microsoft.com/office/officeart/2005/8/layout/hierarchy6"/>
    <dgm:cxn modelId="{6339BE18-A891-4D82-9747-1075043A1F5B}" type="presParOf" srcId="{9C9C7B59-4203-45BB-8718-17666CA18159}" destId="{CDB828CD-1592-476B-9FBB-F4B3F919B3B2}" srcOrd="1" destOrd="0" presId="urn:microsoft.com/office/officeart/2005/8/layout/hierarchy6"/>
    <dgm:cxn modelId="{B4B9A8F4-EB45-4537-A53A-F4A218F48E9E}" type="presParOf" srcId="{CDB828CD-1592-476B-9FBB-F4B3F919B3B2}" destId="{1C91ACAB-5E5B-47B9-8E9B-DEC047BB3927}" srcOrd="0" destOrd="0" presId="urn:microsoft.com/office/officeart/2005/8/layout/hierarchy6"/>
    <dgm:cxn modelId="{4369B484-E9AD-460B-90AB-05FE6260A965}" type="presParOf" srcId="{1C91ACAB-5E5B-47B9-8E9B-DEC047BB3927}" destId="{7C2F30AC-4F68-496F-A89A-30AC0E02BE13}" srcOrd="0" destOrd="0" presId="urn:microsoft.com/office/officeart/2005/8/layout/hierarchy6"/>
    <dgm:cxn modelId="{061BE6E7-88F5-475D-B0AE-290F04B3C132}" type="presParOf" srcId="{1C91ACAB-5E5B-47B9-8E9B-DEC047BB3927}" destId="{BF5BB3BF-059F-48A3-8EAB-34D424FDC7C4}" srcOrd="1" destOrd="0" presId="urn:microsoft.com/office/officeart/2005/8/layout/hierarchy6"/>
    <dgm:cxn modelId="{A0A8EC7F-708B-4447-9B1E-3EA5AD5D10FF}" type="presParOf" srcId="{CDB828CD-1592-476B-9FBB-F4B3F919B3B2}" destId="{E1B21344-24A2-4E37-BBD5-6E583D9839EC}" srcOrd="1" destOrd="0" presId="urn:microsoft.com/office/officeart/2005/8/layout/hierarchy6"/>
    <dgm:cxn modelId="{1E535C91-F709-48D4-8E8F-AE7F54CFA3C2}" type="presParOf" srcId="{E1B21344-24A2-4E37-BBD5-6E583D9839EC}" destId="{19471766-D173-4511-915F-29BA1E4070B3}" srcOrd="0" destOrd="0" presId="urn:microsoft.com/office/officeart/2005/8/layout/hierarchy6"/>
    <dgm:cxn modelId="{7516DB7B-DB73-42B1-AC58-8BE47B6A6605}" type="presParOf" srcId="{CDB828CD-1592-476B-9FBB-F4B3F919B3B2}" destId="{0492594F-2A0D-4A49-A1E6-64BC16EB0576}" srcOrd="2" destOrd="0" presId="urn:microsoft.com/office/officeart/2005/8/layout/hierarchy6"/>
    <dgm:cxn modelId="{34D334FB-A5D6-46CA-A468-4B0EDE865696}" type="presParOf" srcId="{0492594F-2A0D-4A49-A1E6-64BC16EB0576}" destId="{08EA3B4D-ACCF-437B-B84F-03CD49C80BF5}" srcOrd="0" destOrd="0" presId="urn:microsoft.com/office/officeart/2005/8/layout/hierarchy6"/>
    <dgm:cxn modelId="{46627C5F-8F63-42A0-9D05-E450A370DC89}" type="presParOf" srcId="{0492594F-2A0D-4A49-A1E6-64BC16EB0576}" destId="{87EA27C5-5AFB-4DF5-82F6-8B8D20AC179E}" srcOrd="1" destOrd="0" presId="urn:microsoft.com/office/officeart/2005/8/layout/hierarchy6"/>
    <dgm:cxn modelId="{D53C931D-0584-4632-91A3-01854252369E}" type="presParOf" srcId="{CDB828CD-1592-476B-9FBB-F4B3F919B3B2}" destId="{C6AC1C35-38B4-4F43-9777-9C90027E42E4}" srcOrd="3" destOrd="0" presId="urn:microsoft.com/office/officeart/2005/8/layout/hierarchy6"/>
    <dgm:cxn modelId="{4476867B-1D1B-4B73-A584-CA94D3F6E30F}" type="presParOf" srcId="{C6AC1C35-38B4-4F43-9777-9C90027E42E4}" destId="{134EBE2D-56AE-464A-880A-E348F73F06B2}" srcOrd="0" destOrd="0" presId="urn:microsoft.com/office/officeart/2005/8/layout/hierarchy6"/>
    <dgm:cxn modelId="{86738237-3842-41BB-B64E-9F68A076A014}" type="presParOf" srcId="{CDB828CD-1592-476B-9FBB-F4B3F919B3B2}" destId="{83CED466-E672-4D17-A946-3922713D56C2}" srcOrd="4" destOrd="0" presId="urn:microsoft.com/office/officeart/2005/8/layout/hierarchy6"/>
    <dgm:cxn modelId="{3CE2FE9D-4AC5-4301-86E4-13690A565BDF}" type="presParOf" srcId="{83CED466-E672-4D17-A946-3922713D56C2}" destId="{88FFB965-2A61-4A69-B1C2-B094C74B2BD5}" srcOrd="0" destOrd="0" presId="urn:microsoft.com/office/officeart/2005/8/layout/hierarchy6"/>
    <dgm:cxn modelId="{D6AD8339-7366-4474-8E91-FF810036FBF9}" type="presParOf" srcId="{83CED466-E672-4D17-A946-3922713D56C2}" destId="{38C5F219-9145-45EE-8522-0760257D5B8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r">
              <a:defRPr sz="1200"/>
            </a:lvl1pPr>
          </a:lstStyle>
          <a:p>
            <a:fld id="{FF197576-B5BF-4425-A473-B93C8C04BA96}" type="datetimeFigureOut">
              <a:rPr lang="pt-BR" smtClean="0"/>
              <a:t>26/02/2026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r">
              <a:defRPr sz="1200"/>
            </a:lvl1pPr>
          </a:lstStyle>
          <a:p>
            <a:fld id="{06148637-D34D-4DB0-B07B-F9ED2444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518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5659" cy="498136"/>
          </a:xfrm>
          <a:prstGeom prst="rect">
            <a:avLst/>
          </a:prstGeom>
        </p:spPr>
        <p:txBody>
          <a:bodyPr vert="horz" lIns="91423" tIns="45710" rIns="91423" bIns="4571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8" y="2"/>
            <a:ext cx="2945659" cy="498136"/>
          </a:xfrm>
          <a:prstGeom prst="rect">
            <a:avLst/>
          </a:prstGeom>
        </p:spPr>
        <p:txBody>
          <a:bodyPr vert="horz" lIns="91423" tIns="45710" rIns="91423" bIns="45710" rtlCol="0"/>
          <a:lstStyle>
            <a:lvl1pPr algn="r">
              <a:defRPr sz="1200"/>
            </a:lvl1pPr>
          </a:lstStyle>
          <a:p>
            <a:fld id="{84EFA60D-AA0C-434C-909D-14F63FE33101}" type="datetimeFigureOut">
              <a:rPr lang="pt-BR" smtClean="0"/>
              <a:t>26/02/2026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0" rIns="91423" bIns="4571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961"/>
            <a:ext cx="5438140" cy="3909239"/>
          </a:xfrm>
          <a:prstGeom prst="rect">
            <a:avLst/>
          </a:prstGeom>
        </p:spPr>
        <p:txBody>
          <a:bodyPr vert="horz" lIns="91423" tIns="45710" rIns="91423" bIns="4571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5" y="9430093"/>
            <a:ext cx="2945659" cy="498135"/>
          </a:xfrm>
          <a:prstGeom prst="rect">
            <a:avLst/>
          </a:prstGeom>
        </p:spPr>
        <p:txBody>
          <a:bodyPr vert="horz" lIns="91423" tIns="45710" rIns="91423" bIns="4571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8" y="9430093"/>
            <a:ext cx="2945659" cy="498135"/>
          </a:xfrm>
          <a:prstGeom prst="rect">
            <a:avLst/>
          </a:prstGeom>
        </p:spPr>
        <p:txBody>
          <a:bodyPr vert="horz" lIns="91423" tIns="45710" rIns="91423" bIns="45710" rtlCol="0" anchor="b"/>
          <a:lstStyle>
            <a:lvl1pPr algn="r">
              <a:defRPr sz="1200"/>
            </a:lvl1pPr>
          </a:lstStyle>
          <a:p>
            <a:fld id="{F16C319C-0DFC-42F8-9614-21DF7D5EEF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470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556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458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853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288.328.733,18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Receita Total</a:t>
            </a:r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100,00%</a:t>
            </a:r>
          </a:p>
          <a:p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57.532.955,08 Própria    </a:t>
            </a:r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-19,95%</a:t>
            </a:r>
          </a:p>
          <a:p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62.416.316,76 Royalties</a:t>
            </a:r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-21,65%</a:t>
            </a:r>
          </a:p>
          <a:p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28.879.530,75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Fundeb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-10,02%</a:t>
            </a:r>
          </a:p>
          <a:p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85.690.347,32 União      </a:t>
            </a:r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-29,72%</a:t>
            </a:r>
          </a:p>
          <a:p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47.147.909,93 Estado   </a:t>
            </a:r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-16,35%</a:t>
            </a:r>
          </a:p>
          <a:p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   6.661.673,34 Operação de crédito</a:t>
            </a:r>
            <a:r>
              <a:rPr lang="pt-BR" dirty="0" smtClean="0"/>
              <a:t>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-2,31%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672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860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404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6C2AC-DB04-4EC2-AA42-13DA5831076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019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6C2AC-DB04-4EC2-AA42-13DA5831076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897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6C2AC-DB04-4EC2-AA42-13DA5831076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896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6C2AC-DB04-4EC2-AA42-13DA5831076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62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6C2AC-DB04-4EC2-AA42-13DA5831076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460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532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849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666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536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988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79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652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1646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606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2014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45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4726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7570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108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833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4158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224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83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>
                <a:solidFill>
                  <a:prstClr val="black"/>
                </a:solidFill>
              </a:rPr>
              <a:pPr/>
              <a:t>36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765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50630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30336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>
                <a:solidFill>
                  <a:prstClr val="black"/>
                </a:solidFill>
              </a:rPr>
              <a:pPr/>
              <a:t>39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6303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>
                <a:solidFill>
                  <a:prstClr val="black"/>
                </a:solidFill>
              </a:rPr>
              <a:pPr/>
              <a:t>43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31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584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251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896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509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C319C-0DFC-42F8-9614-21DF7D5EEF0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464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defRPr kumimoji="0" lang="pt-BR" sz="2000" b="0" i="0" u="none" strike="noStrike" kern="1200" cap="none" spc="0" normalizeH="0" baseline="0" noProof="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defRPr/>
            </a:pPr>
            <a:r>
              <a:rPr kumimoji="0" lang="pt-BR" sz="5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Município de Guaíra – PR</a:t>
            </a:r>
            <a:br>
              <a:rPr kumimoji="0" lang="pt-BR" sz="5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pt-BR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Avaliação e Metas do </a:t>
            </a:r>
            <a:r>
              <a:rPr lang="pt-BR" sz="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r>
              <a:rPr kumimoji="0" lang="pt-BR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º Quadrimestre 2024</a:t>
            </a:r>
            <a:br>
              <a:rPr kumimoji="0" lang="pt-BR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pt-BR" dirty="0" smtClean="0"/>
              <a:t>Clique </a:t>
            </a:r>
            <a:r>
              <a:rPr lang="pt-BR" dirty="0"/>
              <a:t>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11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87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2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81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8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51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84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33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60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6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34499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75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416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dirty="0"/>
              <a:t>Clique </a:t>
            </a:r>
            <a:r>
              <a:rPr lang="pt-BR" dirty="0" smtClean="0"/>
              <a:t>par</a:t>
            </a:r>
            <a:br>
              <a:rPr lang="pt-BR" dirty="0" smtClean="0"/>
            </a:br>
            <a:r>
              <a:rPr lang="pt-BR" dirty="0" smtClean="0"/>
              <a:t>a </a:t>
            </a:r>
            <a:r>
              <a:rPr lang="pt-BR" dirty="0"/>
              <a:t>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24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3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3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‹nº›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4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package" Target="../embeddings/Planilha_do_Microsoft_Excel2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package" Target="../embeddings/Planilha_do_Microsoft_Excel3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5" Type="http://schemas.openxmlformats.org/officeDocument/2006/relationships/package" Target="../embeddings/Planilha_do_Microsoft_Excel5.xlsx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emf"/><Relationship Id="rId5" Type="http://schemas.openxmlformats.org/officeDocument/2006/relationships/package" Target="../embeddings/Planilha_do_Microsoft_Excel6.xlsx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emf"/><Relationship Id="rId5" Type="http://schemas.openxmlformats.org/officeDocument/2006/relationships/package" Target="../embeddings/Planilha_do_Microsoft_Excel7.xlsx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emf"/><Relationship Id="rId5" Type="http://schemas.openxmlformats.org/officeDocument/2006/relationships/package" Target="../embeddings/Planilha_do_Microsoft_Excel8.xlsx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emf"/><Relationship Id="rId5" Type="http://schemas.openxmlformats.org/officeDocument/2006/relationships/package" Target="../embeddings/Planilha_do_Microsoft_Excel9.xlsx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ariomunicipal.com.br/amp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emf"/><Relationship Id="rId5" Type="http://schemas.openxmlformats.org/officeDocument/2006/relationships/package" Target="../embeddings/Planilha_do_Microsoft_Excel10.xlsx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.emf"/><Relationship Id="rId5" Type="http://schemas.openxmlformats.org/officeDocument/2006/relationships/package" Target="../embeddings/Planilha_do_Microsoft_Excel11.xlsx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emf"/><Relationship Id="rId5" Type="http://schemas.openxmlformats.org/officeDocument/2006/relationships/package" Target="../embeddings/Planilha_do_Microsoft_Excel13.xlsx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8.emf"/><Relationship Id="rId5" Type="http://schemas.openxmlformats.org/officeDocument/2006/relationships/package" Target="../embeddings/Planilha_do_Microsoft_Excel14.xlsx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9.emf"/><Relationship Id="rId5" Type="http://schemas.openxmlformats.org/officeDocument/2006/relationships/package" Target="../embeddings/Planilha_do_Microsoft_Excel15.xlsx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0.emf"/><Relationship Id="rId5" Type="http://schemas.openxmlformats.org/officeDocument/2006/relationships/package" Target="../embeddings/Planilha_do_Microsoft_Excel17.xlsx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1.emf"/><Relationship Id="rId5" Type="http://schemas.openxmlformats.org/officeDocument/2006/relationships/package" Target="../embeddings/Planilha_do_Microsoft_Excel19.xlsx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39.xml"/><Relationship Id="rId7" Type="http://schemas.openxmlformats.org/officeDocument/2006/relationships/package" Target="../embeddings/Planilha_do_Microsoft_Excel2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2.emf"/><Relationship Id="rId5" Type="http://schemas.openxmlformats.org/officeDocument/2006/relationships/package" Target="../embeddings/Planilha_do_Microsoft_Excel20.xlsx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package" Target="../embeddings/Planilha_do_Microsoft_Excel1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848637" y="143642"/>
            <a:ext cx="7766936" cy="773735"/>
          </a:xfrm>
        </p:spPr>
        <p:txBody>
          <a:bodyPr>
            <a:normAutofit fontScale="92500"/>
          </a:bodyPr>
          <a:lstStyle/>
          <a:p>
            <a:pPr algn="ctr"/>
            <a:r>
              <a:rPr lang="pt-B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- PR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98" y="0"/>
            <a:ext cx="911786" cy="885735"/>
          </a:xfrm>
          <a:prstGeom prst="rect">
            <a:avLst/>
          </a:prstGeom>
        </p:spPr>
      </p:pic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885735"/>
            <a:ext cx="12192000" cy="5972265"/>
          </a:xfrm>
          <a:prstGeom prst="rect">
            <a:avLst/>
          </a:prstGeom>
          <a:effectLst>
            <a:softEdge rad="165100"/>
          </a:effectLst>
          <a:scene3d>
            <a:camera prst="orthographicFront"/>
            <a:lightRig rig="threePt" dir="t"/>
          </a:scene3d>
          <a:sp3d>
            <a:bevelT w="0" h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3340086" y="2423087"/>
            <a:ext cx="8997411" cy="1646302"/>
          </a:xfrm>
        </p:spPr>
        <p:txBody>
          <a:bodyPr/>
          <a:lstStyle/>
          <a:p>
            <a:r>
              <a:rPr lang="pt-B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Audiência Publica </a:t>
            </a:r>
            <a:br>
              <a:rPr lang="pt-B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r>
              <a:rPr lang="pt-BR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4800" dirty="0">
              <a:solidFill>
                <a:srgbClr val="FFFF00"/>
              </a:solidFill>
            </a:endParaRPr>
          </a:p>
        </p:txBody>
      </p:sp>
      <p:sp>
        <p:nvSpPr>
          <p:cNvPr id="11" name="Subtítulo 4"/>
          <p:cNvSpPr txBox="1"/>
          <p:nvPr/>
        </p:nvSpPr>
        <p:spPr>
          <a:xfrm>
            <a:off x="376988" y="4766875"/>
            <a:ext cx="6270096" cy="18132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Governo: </a:t>
            </a:r>
          </a:p>
          <a:p>
            <a:pPr algn="l"/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Gileade Gabriel </a:t>
            </a:r>
            <a:r>
              <a:rPr lang="pt-BR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Osti</a:t>
            </a:r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l"/>
            <a:r>
              <a:rPr lang="pt-B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Luis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Carlos Lima</a:t>
            </a:r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3"/>
          <p:cNvSpPr/>
          <p:nvPr/>
        </p:nvSpPr>
        <p:spPr bwMode="auto">
          <a:xfrm>
            <a:off x="147108" y="926693"/>
            <a:ext cx="11898136" cy="4166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DEMONSTRATIVO</a:t>
            </a:r>
            <a:r>
              <a:rPr kumimoji="0" lang="pt-BR" sz="2000" b="1" i="0" u="none" strike="noStrike" kern="1200" cap="none" spc="0" normalizeH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DAS 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RECEITAS DE CAPITAL - PREVISTAS / ARRECADADAS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Object 2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574812"/>
              </p:ext>
            </p:extLst>
          </p:nvPr>
        </p:nvGraphicFramePr>
        <p:xfrm>
          <a:off x="147638" y="1519238"/>
          <a:ext cx="12018962" cy="521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04" name="Planilha" r:id="rId4" imgW="11439682" imgH="4695838" progId="Excel.Sheet.12">
                  <p:embed/>
                </p:oleObj>
              </mc:Choice>
              <mc:Fallback>
                <p:oleObj name="Planilha" r:id="rId4" imgW="11439682" imgH="4695838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8" y="1519238"/>
                        <a:ext cx="12018962" cy="521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166" y="112902"/>
            <a:ext cx="656315" cy="637563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513581" y="30041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0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9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3"/>
          <p:cNvSpPr/>
          <p:nvPr/>
        </p:nvSpPr>
        <p:spPr bwMode="auto">
          <a:xfrm>
            <a:off x="147108" y="926693"/>
            <a:ext cx="11898136" cy="4166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lang="pt-BR" sz="2000" b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RESUMO DAS RECEITAS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Object 2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556286"/>
              </p:ext>
            </p:extLst>
          </p:nvPr>
        </p:nvGraphicFramePr>
        <p:xfrm>
          <a:off x="127001" y="1466850"/>
          <a:ext cx="11918244" cy="617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623" name="Planilha" r:id="rId4" imgW="11572718" imgH="4371975" progId="Excel.Sheet.12">
                  <p:embed/>
                </p:oleObj>
              </mc:Choice>
              <mc:Fallback>
                <p:oleObj name="Planilha" r:id="rId4" imgW="11572718" imgH="4371975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1" y="1466850"/>
                        <a:ext cx="11918244" cy="617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166" y="112902"/>
            <a:ext cx="656315" cy="637563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513581" y="30041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0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3"/>
          <p:cNvSpPr/>
          <p:nvPr/>
        </p:nvSpPr>
        <p:spPr bwMode="auto">
          <a:xfrm>
            <a:off x="147108" y="873940"/>
            <a:ext cx="11898136" cy="4166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lang="pt-BR" sz="2200" b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RESUMO DAS RECEITAS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166" y="112902"/>
            <a:ext cx="656315" cy="637563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513581" y="30041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0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307893067"/>
              </p:ext>
            </p:extLst>
          </p:nvPr>
        </p:nvGraphicFramePr>
        <p:xfrm>
          <a:off x="147107" y="1961949"/>
          <a:ext cx="11898137" cy="457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tângulo de cantos arredondados 3"/>
          <p:cNvSpPr/>
          <p:nvPr/>
        </p:nvSpPr>
        <p:spPr bwMode="auto">
          <a:xfrm>
            <a:off x="147108" y="1427621"/>
            <a:ext cx="11898136" cy="41668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Percentual de participação</a:t>
            </a:r>
            <a:r>
              <a:rPr kumimoji="0" lang="pt-BR" sz="2000" b="1" i="0" u="none" strike="noStrike" kern="1200" cap="none" spc="0" normalizeH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de cada receita pela origem do recurso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24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86" y="461393"/>
            <a:ext cx="569957" cy="553673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106074" y="351363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35211" y="3132138"/>
            <a:ext cx="7920038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sz="5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2 - </a:t>
            </a:r>
            <a:r>
              <a:rPr kumimoji="0" lang="pt-BR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DESPESAS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20" y="201335"/>
            <a:ext cx="649632" cy="631071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764747" y="101697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de cantos arredondados 3"/>
          <p:cNvSpPr>
            <a:spLocks noChangeArrowheads="1"/>
          </p:cNvSpPr>
          <p:nvPr/>
        </p:nvSpPr>
        <p:spPr bwMode="auto">
          <a:xfrm>
            <a:off x="616449" y="1293128"/>
            <a:ext cx="10561833" cy="935038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kumimoji="0" lang="pt-BR" alt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 E S P E S A S</a:t>
            </a:r>
          </a:p>
        </p:txBody>
      </p:sp>
      <p:sp>
        <p:nvSpPr>
          <p:cNvPr id="7" name="Retângulo 6"/>
          <p:cNvSpPr/>
          <p:nvPr/>
        </p:nvSpPr>
        <p:spPr>
          <a:xfrm>
            <a:off x="993775" y="2679700"/>
            <a:ext cx="7920038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sz="3600" b="1" i="1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DESPESAS CORRENTES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</a:t>
            </a: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Custeio</a:t>
            </a: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</a:t>
            </a:r>
            <a:endParaRPr kumimoji="0" lang="pt-BR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F2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sz="4000" b="1" i="1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DESPESAS DE CAPITAL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</a:t>
            </a: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Investimento</a:t>
            </a: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Retângulo de cantos arredondados 6"/>
          <p:cNvSpPr>
            <a:spLocks noChangeArrowheads="1"/>
          </p:cNvSpPr>
          <p:nvPr/>
        </p:nvSpPr>
        <p:spPr bwMode="auto">
          <a:xfrm>
            <a:off x="616449" y="5516563"/>
            <a:ext cx="10561833" cy="938212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kumimoji="0" lang="pt-BR" alt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EMPENHADAS NO EXERCÍCIO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66" y="67112"/>
            <a:ext cx="624465" cy="606623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601805" y="67112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de cantos arredondados 4"/>
          <p:cNvSpPr/>
          <p:nvPr/>
        </p:nvSpPr>
        <p:spPr bwMode="auto">
          <a:xfrm>
            <a:off x="1577131" y="959379"/>
            <a:ext cx="10194322" cy="3603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DESPESAS CORRENTES EXECUTIVO –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POR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ELEMENTO</a:t>
            </a:r>
            <a:endParaRPr lang="pt-BR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62189"/>
              </p:ext>
            </p:extLst>
          </p:nvPr>
        </p:nvGraphicFramePr>
        <p:xfrm>
          <a:off x="454025" y="1438275"/>
          <a:ext cx="11501438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75" name="Planilha" r:id="rId5" imgW="7248503" imgH="3114833" progId="Excel.Sheet.12">
                  <p:embed/>
                </p:oleObj>
              </mc:Choice>
              <mc:Fallback>
                <p:oleObj name="Planilha" r:id="rId5" imgW="7248503" imgH="311483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4025" y="1438275"/>
                        <a:ext cx="11501438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77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66" y="67112"/>
            <a:ext cx="624465" cy="606623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601805" y="67112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de cantos arredondados 4"/>
          <p:cNvSpPr/>
          <p:nvPr/>
        </p:nvSpPr>
        <p:spPr bwMode="auto">
          <a:xfrm>
            <a:off x="1577131" y="959379"/>
            <a:ext cx="10194322" cy="3603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DESPESAS CORRENTES EXECUTIVO –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POR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ELEMENTO</a:t>
            </a:r>
            <a:endParaRPr lang="pt-BR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291222"/>
              </p:ext>
            </p:extLst>
          </p:nvPr>
        </p:nvGraphicFramePr>
        <p:xfrm>
          <a:off x="390525" y="1438275"/>
          <a:ext cx="11380788" cy="521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094" name="Planilha" r:id="rId5" imgW="7172482" imgH="3229054" progId="Excel.Sheet.12">
                  <p:embed/>
                </p:oleObj>
              </mc:Choice>
              <mc:Fallback>
                <p:oleObj name="Planilha" r:id="rId5" imgW="7172482" imgH="322905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0525" y="1438275"/>
                        <a:ext cx="11380788" cy="521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4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66" y="67112"/>
            <a:ext cx="624465" cy="606623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601805" y="67112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de cantos arredondados 4"/>
          <p:cNvSpPr/>
          <p:nvPr/>
        </p:nvSpPr>
        <p:spPr bwMode="auto">
          <a:xfrm>
            <a:off x="1577131" y="959379"/>
            <a:ext cx="10194322" cy="3603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DESPESAS DE CAPITAL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– POR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ELEMENTO</a:t>
            </a:r>
            <a:endParaRPr lang="pt-BR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568304"/>
              </p:ext>
            </p:extLst>
          </p:nvPr>
        </p:nvGraphicFramePr>
        <p:xfrm>
          <a:off x="390525" y="1604963"/>
          <a:ext cx="11561763" cy="486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08" name="Planilha" r:id="rId5" imgW="7286513" imgH="2238309" progId="Excel.Sheet.12">
                  <p:embed/>
                </p:oleObj>
              </mc:Choice>
              <mc:Fallback>
                <p:oleObj name="Planilha" r:id="rId5" imgW="7286513" imgH="223830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0525" y="1604963"/>
                        <a:ext cx="11561763" cy="4865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132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66" y="67112"/>
            <a:ext cx="624465" cy="606623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601805" y="67112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de cantos arredondados 4"/>
          <p:cNvSpPr/>
          <p:nvPr/>
        </p:nvSpPr>
        <p:spPr bwMode="auto">
          <a:xfrm>
            <a:off x="1577131" y="959379"/>
            <a:ext cx="10194322" cy="3603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RESUMO DAS DESPESAS – POR ORGÃO</a:t>
            </a: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408810"/>
              </p:ext>
            </p:extLst>
          </p:nvPr>
        </p:nvGraphicFramePr>
        <p:xfrm>
          <a:off x="263525" y="1438275"/>
          <a:ext cx="11507788" cy="643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65" name="Planilha" r:id="rId5" imgW="8382000" imgH="4667105" progId="Excel.Sheet.12">
                  <p:embed/>
                </p:oleObj>
              </mc:Choice>
              <mc:Fallback>
                <p:oleObj name="Planilha" r:id="rId5" imgW="8382000" imgH="4667105" progId="Excel.Sheet.12">
                  <p:embed/>
                  <p:pic>
                    <p:nvPicPr>
                      <p:cNvPr id="0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525" y="1438275"/>
                        <a:ext cx="11507788" cy="6434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66" y="67112"/>
            <a:ext cx="624465" cy="606623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601805" y="67112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de cantos arredondados 4"/>
          <p:cNvSpPr/>
          <p:nvPr/>
        </p:nvSpPr>
        <p:spPr bwMode="auto">
          <a:xfrm>
            <a:off x="2601805" y="1305624"/>
            <a:ext cx="7258790" cy="36036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DESPESAS EMPENHADAS – </a:t>
            </a:r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POR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ELEMENTO</a:t>
            </a:r>
            <a:endParaRPr lang="pt-BR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877889"/>
              </p:ext>
            </p:extLst>
          </p:nvPr>
        </p:nvGraphicFramePr>
        <p:xfrm>
          <a:off x="293688" y="1752600"/>
          <a:ext cx="11549062" cy="479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41" name="Planilha" r:id="rId5" imgW="7172482" imgH="3276587" progId="Excel.Sheet.12">
                  <p:embed/>
                </p:oleObj>
              </mc:Choice>
              <mc:Fallback>
                <p:oleObj name="Planilha" r:id="rId5" imgW="7172482" imgH="327658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688" y="1752600"/>
                        <a:ext cx="11549062" cy="479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de cantos arredondados 6"/>
          <p:cNvSpPr/>
          <p:nvPr/>
        </p:nvSpPr>
        <p:spPr bwMode="auto">
          <a:xfrm>
            <a:off x="1264898" y="858655"/>
            <a:ext cx="10194322" cy="3603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FUNDO MUNICIPAL DA CRIANÇA E DO ADOLESCENTE</a:t>
            </a:r>
            <a:endParaRPr lang="pt-BR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61" y="4693651"/>
            <a:ext cx="3793517" cy="2253274"/>
          </a:xfrm>
          <a:prstGeom prst="rect">
            <a:avLst/>
          </a:prstGeom>
          <a:effectLst>
            <a:softEdge rad="165100"/>
          </a:effectLst>
          <a:scene3d>
            <a:camera prst="orthographicFront"/>
            <a:lightRig rig="threePt" dir="t"/>
          </a:scene3d>
          <a:sp3d>
            <a:bevelT w="0" h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7" y="40847"/>
            <a:ext cx="2674517" cy="1939110"/>
          </a:xfrm>
          <a:prstGeom prst="rect">
            <a:avLst/>
          </a:prstGeom>
        </p:spPr>
      </p:pic>
      <p:pic>
        <p:nvPicPr>
          <p:cNvPr id="6" name="Imagem 5" descr="http://www.guaira.pr.gov.br/sistema/imagens/1/220618100703_banner5_jp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" y="4693651"/>
            <a:ext cx="3150822" cy="2253275"/>
          </a:xfrm>
          <a:prstGeom prst="rect">
            <a:avLst/>
          </a:prstGeom>
          <a:effectLst>
            <a:softEdge rad="16510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pic>
        <p:nvPicPr>
          <p:cNvPr id="7" name="Imagem 6" descr="http://www.guaira.pr.gov.br/sistema/imagens/1/220618100723_banner7_jpg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736" y="30173"/>
            <a:ext cx="3235953" cy="193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4879" y="115449"/>
            <a:ext cx="3232993" cy="157229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09FCEE66-ABBA-407C-8006-4F12AFD71378}"/>
              </a:ext>
            </a:extLst>
          </p:cNvPr>
          <p:cNvSpPr/>
          <p:nvPr/>
        </p:nvSpPr>
        <p:spPr>
          <a:xfrm>
            <a:off x="663176" y="1801769"/>
            <a:ext cx="10421471" cy="307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685800" algn="ctr">
              <a:spcBef>
                <a:spcPts val="60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pt-BR" sz="14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EDITAL DE CONVITE Nº </a:t>
            </a:r>
            <a:r>
              <a:rPr lang="pt-BR" sz="140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001/2026</a:t>
            </a:r>
          </a:p>
          <a:p>
            <a:pPr marL="800100" indent="-685800" algn="ctr">
              <a:tabLst>
                <a:tab pos="914400" algn="l"/>
              </a:tabLst>
            </a:pPr>
            <a:endParaRPr lang="pt-BR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indent="-685800" algn="ctr">
              <a:spcBef>
                <a:spcPts val="600"/>
              </a:spcBef>
              <a:spcAft>
                <a:spcPts val="600"/>
              </a:spcAft>
              <a:tabLst>
                <a:tab pos="914400" algn="l"/>
              </a:tabLst>
            </a:pPr>
            <a:r>
              <a:rPr lang="pt-BR" sz="105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Ref. Audiência Pública – memorando nº </a:t>
            </a:r>
            <a:r>
              <a:rPr lang="pt-BR" sz="1050" b="1" dirty="0" smtClean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743/2025</a:t>
            </a:r>
            <a:endParaRPr lang="pt-B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Bef>
                <a:spcPts val="600"/>
              </a:spcBef>
            </a:pPr>
            <a:r>
              <a:rPr lang="pt-BR" sz="1200" dirty="0"/>
              <a:t>O Prefeito Municipal de Guaíra,</a:t>
            </a:r>
            <a:r>
              <a:rPr lang="pt-BR" sz="1200" b="1" dirty="0"/>
              <a:t>  </a:t>
            </a:r>
            <a:r>
              <a:rPr lang="pt-BR" sz="1200" dirty="0"/>
              <a:t>Estado do Paraná,</a:t>
            </a:r>
            <a:r>
              <a:rPr lang="pt-BR" sz="1200" b="1" dirty="0"/>
              <a:t> </a:t>
            </a:r>
            <a:r>
              <a:rPr lang="pt-BR" sz="1200" dirty="0"/>
              <a:t>Sr. </a:t>
            </a:r>
            <a:r>
              <a:rPr lang="pt-BR" sz="1200" b="1" dirty="0" smtClean="0"/>
              <a:t>GILEADE GABRIEL OSTI</a:t>
            </a:r>
            <a:r>
              <a:rPr lang="pt-BR" sz="1200" dirty="0" smtClean="0"/>
              <a:t>, </a:t>
            </a:r>
            <a:r>
              <a:rPr lang="pt-BR" sz="1200" dirty="0"/>
              <a:t>vem por intermédio deste expediente, convidar a Comunidade Guairense para participar da </a:t>
            </a:r>
            <a:r>
              <a:rPr lang="pt-BR" sz="1200" b="1" dirty="0"/>
              <a:t>AUDIÊNCIA PÚBLICA </a:t>
            </a:r>
            <a:r>
              <a:rPr lang="pt-BR" sz="1200" dirty="0"/>
              <a:t>referente a apresentação e avaliação das metas fiscais do 3</a:t>
            </a:r>
            <a:r>
              <a:rPr lang="pt-BR" sz="1200" dirty="0" smtClean="0"/>
              <a:t>º Quadrimestre de 2025 </a:t>
            </a:r>
            <a:r>
              <a:rPr lang="pt-BR" sz="1200" dirty="0"/>
              <a:t>do Poder Executivo Municipal, e igualmente da prestação de contas e serviços da Secretaria Municipal de Saúde concernente ao 3</a:t>
            </a:r>
            <a:r>
              <a:rPr lang="pt-BR" sz="1200" dirty="0" smtClean="0"/>
              <a:t>º Quadrimestre de 2025, </a:t>
            </a:r>
            <a:r>
              <a:rPr lang="pt-BR" sz="1200" dirty="0"/>
              <a:t>o que faz em atendimento às disposições da Lei Complementar 101/2000 - Lei de Responsabilidade Fiscal e a LOM – Lei Orgânica Municipal, conforme programa:</a:t>
            </a:r>
          </a:p>
          <a:p>
            <a:pPr marL="90170" indent="1710055" algn="just">
              <a:lnSpc>
                <a:spcPct val="150000"/>
              </a:lnSpc>
              <a:tabLst>
                <a:tab pos="914400" algn="l"/>
              </a:tabLst>
            </a:pPr>
            <a:r>
              <a:rPr lang="pt-BR" sz="1200" b="1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Data</a:t>
            </a:r>
            <a:r>
              <a:rPr lang="pt-BR" sz="12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r>
              <a:rPr lang="pt-BR" sz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 </a:t>
            </a:r>
            <a:r>
              <a:rPr lang="pt-BR" sz="1200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26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 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fevereiro</a:t>
            </a:r>
            <a:r>
              <a:rPr lang="pt-BR" sz="1200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pt-BR" sz="1200" b="0" dirty="0" smtClean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 2026 </a:t>
            </a:r>
            <a:r>
              <a:rPr lang="pt-BR" sz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(quinta-feira</a:t>
            </a:r>
            <a:r>
              <a:rPr lang="pt-BR" sz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);</a:t>
            </a:r>
            <a:endParaRPr lang="pt-B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indent="1710055" algn="just">
              <a:lnSpc>
                <a:spcPct val="150000"/>
              </a:lnSpc>
            </a:pPr>
            <a:r>
              <a:rPr lang="pt-BR" sz="12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Horário</a:t>
            </a:r>
            <a:r>
              <a:rPr lang="pt-BR" sz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 16h00min – pontualmente;</a:t>
            </a:r>
            <a:endParaRPr lang="pt-B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914400" algn="l"/>
              </a:tabLst>
            </a:pPr>
            <a:r>
              <a:rPr lang="pt-BR" sz="1200" b="1" dirty="0" smtClean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                                        Local</a:t>
            </a:r>
            <a:r>
              <a:rPr lang="pt-BR" sz="12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r>
              <a:rPr lang="pt-BR" sz="12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Câmara Municipal de Vereadores, sito a Praça João XXIII nº 200 – Centro – Guaíra - Paraná</a:t>
            </a:r>
            <a:r>
              <a:rPr lang="pt-BR" sz="1200" dirty="0" smtClean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pt-BR" sz="12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12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pt-BR" sz="12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76400" algn="just">
              <a:spcAft>
                <a:spcPts val="0"/>
              </a:spcAft>
              <a:tabLst>
                <a:tab pos="914400" algn="l"/>
              </a:tabLst>
            </a:pP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354298" y="5322475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/>
              <a:t>Matéria </a:t>
            </a:r>
            <a:r>
              <a:rPr lang="pt-BR" sz="1200" dirty="0"/>
              <a:t>publicada no Diário Oficial dos Municípios do Paraná no </a:t>
            </a:r>
            <a:r>
              <a:rPr lang="pt-BR" sz="1200" dirty="0" smtClean="0"/>
              <a:t>dia 13/02/2026, Edição 3469. A </a:t>
            </a:r>
            <a:r>
              <a:rPr lang="pt-BR" sz="1200" dirty="0"/>
              <a:t>verificação de autenticidade da matéria pode ser feita informando o código identificador no site:</a:t>
            </a:r>
            <a:br>
              <a:rPr lang="pt-BR" sz="1200" dirty="0"/>
            </a:br>
            <a:r>
              <a:rPr lang="pt-BR" sz="1200" u="sng" dirty="0">
                <a:hlinkClick r:id="rId8"/>
              </a:rPr>
              <a:t>https://</a:t>
            </a:r>
            <a:r>
              <a:rPr lang="pt-BR" sz="1200" u="sng" dirty="0" smtClean="0">
                <a:hlinkClick r:id="rId8"/>
              </a:rPr>
              <a:t>www.diariomunicipal.com.br/amp/</a:t>
            </a:r>
            <a:r>
              <a:rPr lang="pt-BR" sz="1200" dirty="0"/>
              <a:t> </a:t>
            </a:r>
            <a:r>
              <a:rPr lang="pt-BR" sz="1200" dirty="0" smtClean="0"/>
              <a:t>e </a:t>
            </a:r>
            <a:r>
              <a:rPr lang="pt-BR" sz="1200" dirty="0"/>
              <a:t>no Jornal Umuarama Ilustrado – edição nº </a:t>
            </a:r>
            <a:r>
              <a:rPr lang="pt-BR" sz="1200" dirty="0" smtClean="0"/>
              <a:t>13536 </a:t>
            </a:r>
            <a:r>
              <a:rPr lang="pt-BR" sz="1200" dirty="0"/>
              <a:t>de </a:t>
            </a:r>
            <a:r>
              <a:rPr lang="pt-BR" sz="1200" dirty="0" smtClean="0"/>
              <a:t>13.02.2026  -página </a:t>
            </a:r>
            <a:r>
              <a:rPr lang="pt-BR" sz="1200" dirty="0"/>
              <a:t>B </a:t>
            </a:r>
            <a:r>
              <a:rPr lang="pt-BR" sz="1200" dirty="0" smtClean="0"/>
              <a:t>12– </a:t>
            </a:r>
            <a:r>
              <a:rPr lang="pt-BR" sz="1200" dirty="0"/>
              <a:t>caderno de publicações legais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66" y="142613"/>
            <a:ext cx="632854" cy="614772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840249" y="76530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de cantos arredondados 3"/>
          <p:cNvSpPr/>
          <p:nvPr/>
        </p:nvSpPr>
        <p:spPr bwMode="auto">
          <a:xfrm>
            <a:off x="102035" y="1019233"/>
            <a:ext cx="11518947" cy="5019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RESULTADO ORÇAMENTÁRIO</a:t>
            </a:r>
            <a:endParaRPr lang="pt-BR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1784544620"/>
              </p:ext>
            </p:extLst>
          </p:nvPr>
        </p:nvGraphicFramePr>
        <p:xfrm>
          <a:off x="168122" y="1510756"/>
          <a:ext cx="1186766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Retângulo de cantos arredondados 3"/>
          <p:cNvSpPr/>
          <p:nvPr/>
        </p:nvSpPr>
        <p:spPr bwMode="auto">
          <a:xfrm>
            <a:off x="10275570" y="2308860"/>
            <a:ext cx="1566392" cy="29055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Valores em R$</a:t>
            </a:r>
            <a:endParaRPr lang="pt-BR" sz="1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86" y="461393"/>
            <a:ext cx="569957" cy="553673"/>
          </a:xfrm>
          <a:prstGeom prst="rect">
            <a:avLst/>
          </a:prstGeom>
        </p:spPr>
      </p:pic>
      <p:sp>
        <p:nvSpPr>
          <p:cNvPr id="5" name="Subtítulo 4"/>
          <p:cNvSpPr txBox="1"/>
          <p:nvPr/>
        </p:nvSpPr>
        <p:spPr>
          <a:xfrm>
            <a:off x="2106074" y="351363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35110" y="2834958"/>
            <a:ext cx="96633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sz="5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 – RESULTADO</a:t>
            </a:r>
            <a:r>
              <a:rPr kumimoji="0" lang="pt-BR" sz="5000" b="1" i="1" u="none" strike="noStrike" kern="1200" cap="none" spc="0" normalizeH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PRIMÁRIO E NOMINAL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90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66" y="167779"/>
            <a:ext cx="742672" cy="721453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066751" y="118475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4661" y="1078376"/>
            <a:ext cx="11805006" cy="313932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u="sng" kern="0" dirty="0">
                <a:solidFill>
                  <a:srgbClr val="0000F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Resultado </a:t>
            </a:r>
            <a:r>
              <a:rPr lang="pt-BR" sz="3000" b="1" u="sng" kern="0" dirty="0" smtClean="0">
                <a:solidFill>
                  <a:srgbClr val="0000F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Primário e Nominal</a:t>
            </a:r>
            <a:endParaRPr lang="pt-BR" sz="3000" b="1" kern="0" dirty="0" smtClean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kern="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Mostra a diferença </a:t>
            </a:r>
            <a:r>
              <a:rPr lang="pt-BR" sz="2800" b="1" kern="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entre </a:t>
            </a:r>
            <a:r>
              <a:rPr lang="pt-BR" sz="2800" b="1" kern="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receitas </a:t>
            </a:r>
            <a:r>
              <a:rPr lang="pt-BR" sz="2800" b="1" kern="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 </a:t>
            </a:r>
            <a:r>
              <a:rPr lang="pt-BR" sz="2800" b="1" kern="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despesas primárias sendo </a:t>
            </a:r>
            <a:r>
              <a:rPr lang="pt-BR" sz="2800" b="1" kern="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 sua </a:t>
            </a:r>
            <a:r>
              <a:rPr lang="pt-BR" sz="2800" b="1" kern="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finalidade, </a:t>
            </a:r>
            <a:r>
              <a:rPr lang="pt-BR" sz="2800" b="1" kern="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indicar se os níveis de gastos orçamentários </a:t>
            </a:r>
            <a:r>
              <a:rPr lang="pt-BR" sz="2800" b="1" kern="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pt-BR" sz="2800" b="1" kern="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são compatíveis com </a:t>
            </a:r>
            <a:r>
              <a:rPr lang="pt-BR" sz="2800" b="1" kern="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 arrecadação. Se positivo, significa que o município, com suas receitas próprias, pagou suas contas e gerou poupança para atender o serviço da dívida.</a:t>
            </a:r>
            <a:endParaRPr lang="pt-BR" sz="2800" b="1" kern="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74661" y="4403863"/>
            <a:ext cx="11805006" cy="226215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u="sng" kern="0" dirty="0">
                <a:solidFill>
                  <a:srgbClr val="0000F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Resultado </a:t>
            </a:r>
            <a:r>
              <a:rPr lang="pt-BR" sz="2800" b="1" u="sng" kern="0" dirty="0" smtClean="0">
                <a:solidFill>
                  <a:srgbClr val="0000F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Primário</a:t>
            </a:r>
          </a:p>
          <a:p>
            <a:pPr>
              <a:defRPr/>
            </a:pPr>
            <a:r>
              <a:rPr lang="pt-BR" sz="27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Considera </a:t>
            </a:r>
            <a:r>
              <a:rPr lang="pt-BR" sz="27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apenas as receitas e despesas primárias, excluindo </a:t>
            </a:r>
            <a:r>
              <a:rPr lang="pt-BR" sz="27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juros.</a:t>
            </a:r>
            <a:endParaRPr lang="pt-BR" sz="2700" b="1" u="sng" kern="0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u="sng" kern="0" dirty="0" smtClean="0">
                <a:solidFill>
                  <a:srgbClr val="0000F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Resultado Nominal</a:t>
            </a:r>
            <a:endParaRPr lang="pt-BR" sz="3000" b="1" kern="0" dirty="0" smtClean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sz="27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Mostra as receitas e despesas primárias, incluindo os juros.</a:t>
            </a:r>
            <a:endParaRPr lang="pt-BR" sz="2700" b="1" kern="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86" y="461393"/>
            <a:ext cx="569957" cy="553673"/>
          </a:xfrm>
          <a:prstGeom prst="rect">
            <a:avLst/>
          </a:prstGeom>
        </p:spPr>
      </p:pic>
      <p:sp>
        <p:nvSpPr>
          <p:cNvPr id="5" name="Subtítulo 4"/>
          <p:cNvSpPr txBox="1"/>
          <p:nvPr/>
        </p:nvSpPr>
        <p:spPr>
          <a:xfrm>
            <a:off x="2106074" y="351363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106074" y="1450914"/>
            <a:ext cx="268695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RECEITA PRIMÁRIA</a:t>
            </a:r>
          </a:p>
          <a:p>
            <a:pPr algn="ctr"/>
            <a:r>
              <a:rPr lang="pt-B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255.091.228,83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293370" y="1450913"/>
            <a:ext cx="290175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DESPESA PRIMÁRIA</a:t>
            </a:r>
          </a:p>
          <a:p>
            <a:pPr algn="ctr"/>
            <a:r>
              <a:rPr lang="pt-B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266.153.913,42</a:t>
            </a:r>
            <a:endParaRPr lang="pt-BR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009968" y="2720891"/>
            <a:ext cx="29075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 PRIMÁRIO </a:t>
            </a:r>
          </a:p>
          <a:p>
            <a:pPr algn="ct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ACIMA DA LINHA</a:t>
            </a:r>
          </a:p>
          <a:p>
            <a:pPr algn="ctr"/>
            <a:r>
              <a:rPr lang="pt-B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(11.062.684,59)</a:t>
            </a:r>
            <a:endParaRPr lang="pt-BR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08294" y="4277305"/>
            <a:ext cx="39428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VARIAÇÃO DOS JUROS (positiva)</a:t>
            </a:r>
          </a:p>
          <a:p>
            <a:pPr algn="ctr"/>
            <a:r>
              <a:rPr lang="pt-B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4.786.676,68</a:t>
            </a:r>
            <a:endParaRPr lang="pt-BR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150092" y="5617051"/>
            <a:ext cx="48285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 NOMINAL ACIMA DA LINHA</a:t>
            </a:r>
          </a:p>
          <a:p>
            <a:pPr algn="ctr"/>
            <a:r>
              <a:rPr lang="pt-B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(6.276.007,91)</a:t>
            </a:r>
            <a:endParaRPr lang="pt-BR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enos 12"/>
          <p:cNvSpPr/>
          <p:nvPr/>
        </p:nvSpPr>
        <p:spPr>
          <a:xfrm>
            <a:off x="5075142" y="1365574"/>
            <a:ext cx="697008" cy="59414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Igual 13"/>
          <p:cNvSpPr/>
          <p:nvPr/>
        </p:nvSpPr>
        <p:spPr>
          <a:xfrm>
            <a:off x="5115258" y="2166282"/>
            <a:ext cx="697008" cy="64847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Mais 14"/>
          <p:cNvSpPr/>
          <p:nvPr/>
        </p:nvSpPr>
        <p:spPr>
          <a:xfrm>
            <a:off x="5115258" y="3697761"/>
            <a:ext cx="755505" cy="64535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Igual 15"/>
          <p:cNvSpPr/>
          <p:nvPr/>
        </p:nvSpPr>
        <p:spPr>
          <a:xfrm>
            <a:off x="5075142" y="5027165"/>
            <a:ext cx="697008" cy="61822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Retângulo de cantos arredondados 3"/>
          <p:cNvSpPr/>
          <p:nvPr/>
        </p:nvSpPr>
        <p:spPr bwMode="auto">
          <a:xfrm>
            <a:off x="9642524" y="5871881"/>
            <a:ext cx="1566392" cy="29055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Valores em R$</a:t>
            </a:r>
            <a:endParaRPr lang="pt-BR" sz="1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02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88" y="101182"/>
            <a:ext cx="649632" cy="631071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212532" y="29851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="" xmlns:a16="http://schemas.microsoft.com/office/drawing/2014/main" id="{10204182-811B-46BD-A849-CA606A162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941015"/>
              </p:ext>
            </p:extLst>
          </p:nvPr>
        </p:nvGraphicFramePr>
        <p:xfrm>
          <a:off x="271653" y="1995281"/>
          <a:ext cx="11648694" cy="3482810"/>
        </p:xfrm>
        <a:graphic>
          <a:graphicData uri="http://schemas.openxmlformats.org/drawingml/2006/table">
            <a:tbl>
              <a:tblPr/>
              <a:tblGrid>
                <a:gridCol w="58363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351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772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1003"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pt-B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RESULTADO </a:t>
                      </a:r>
                      <a:r>
                        <a:rPr lang="pt-BR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NOMINAL</a:t>
                      </a:r>
                      <a:endParaRPr lang="pt-BR" sz="900" b="1" i="0" u="none" strike="noStrike" dirty="0">
                        <a:solidFill>
                          <a:srgbClr val="FFFF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0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1003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ESPECIFICAÇÃO</a:t>
                      </a: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EM </a:t>
                      </a:r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31/12/2024 (a)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EM </a:t>
                      </a:r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31/12/2025 (b)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100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(=)</a:t>
                      </a:r>
                      <a:r>
                        <a:rPr lang="pt-BR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Disponibilidade de Caixa  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62.411.110,35</a:t>
                      </a:r>
                      <a:endParaRPr lang="pt-BR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53.642.443,14</a:t>
                      </a:r>
                      <a:endParaRPr lang="pt-BR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100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(-) DÍVIDA</a:t>
                      </a:r>
                      <a:r>
                        <a:rPr lang="pt-BR" sz="24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CONSOLIDADA</a:t>
                      </a:r>
                      <a:endParaRPr lang="pt-BR" sz="2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17.003.271,20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dirty="0" smtClean="0">
                          <a:solidFill>
                            <a:schemeClr val="tx1"/>
                          </a:solidFill>
                        </a:rPr>
                        <a:t>20.279.898,16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9881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(=)</a:t>
                      </a:r>
                      <a:r>
                        <a:rPr lang="pt-BR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 DÍVIDA CONSOLIDADA LIQUIDA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-45.407.839,15</a:t>
                      </a:r>
                      <a:endParaRPr lang="pt-BR" sz="2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r>
                        <a:rPr lang="pt-BR" sz="2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33.362.544,98</a:t>
                      </a:r>
                      <a:endParaRPr lang="pt-BR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2891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RESULTADO NOMINAL </a:t>
                      </a:r>
                      <a:r>
                        <a:rPr lang="pt-BR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– </a:t>
                      </a:r>
                    </a:p>
                    <a:p>
                      <a:pPr algn="l" rtl="0" fontAlgn="b"/>
                      <a:r>
                        <a:rPr lang="pt-BR" sz="2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Abaixo da Linha (c) = (a</a:t>
                      </a:r>
                      <a:r>
                        <a:rPr lang="pt-BR" sz="2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–b)</a:t>
                      </a:r>
                      <a:endParaRPr lang="pt-BR" sz="2000" b="1" i="0" u="none" strike="noStrike" dirty="0">
                        <a:solidFill>
                          <a:srgbClr val="FFFF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493" marR="6493" marT="64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01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0" fontAlgn="b"/>
                      <a:r>
                        <a:rPr lang="pt-BR" sz="2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12.045.294,17</a:t>
                      </a:r>
                      <a:endParaRPr lang="pt-BR" sz="2800" b="1" i="0" u="none" strike="noStrike" dirty="0">
                        <a:solidFill>
                          <a:srgbClr val="FFFFFF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493" marR="6493" marT="649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50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Retângulo de cantos arredondados 6"/>
          <p:cNvSpPr/>
          <p:nvPr/>
        </p:nvSpPr>
        <p:spPr bwMode="auto">
          <a:xfrm>
            <a:off x="6524977" y="1422901"/>
            <a:ext cx="5306776" cy="36036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Considerando os saldos anteriores</a:t>
            </a:r>
            <a:endParaRPr lang="pt-BR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20" y="125836"/>
            <a:ext cx="666410" cy="647370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798303" y="68141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ltGray">
          <a:xfrm>
            <a:off x="3638113" y="3017198"/>
            <a:ext cx="4993712" cy="923330"/>
          </a:xfrm>
          <a:prstGeom prst="rect">
            <a:avLst/>
          </a:prstGeom>
          <a:noFill/>
          <a:ln w="50800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5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4 - DÍVIDAS</a:t>
            </a:r>
            <a:endParaRPr lang="pt-BR" sz="5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32" y="58724"/>
            <a:ext cx="641243" cy="622922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840249" y="76530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Object 1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608800"/>
              </p:ext>
            </p:extLst>
          </p:nvPr>
        </p:nvGraphicFramePr>
        <p:xfrm>
          <a:off x="122238" y="904875"/>
          <a:ext cx="11788775" cy="5824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72" name="Planilha" r:id="rId5" imgW="12801600" imgH="4876747" progId="Excel.Sheet.12">
                  <p:embed/>
                </p:oleObj>
              </mc:Choice>
              <mc:Fallback>
                <p:oleObj name="Planilha" r:id="rId5" imgW="12801600" imgH="4876747" progId="Excel.Sheet.12">
                  <p:embed/>
                  <p:pic>
                    <p:nvPicPr>
                      <p:cNvPr id="5" name="Object 1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904875"/>
                        <a:ext cx="11788775" cy="5824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32" y="58724"/>
            <a:ext cx="641243" cy="622922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840249" y="76530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191829" y="2825505"/>
            <a:ext cx="1419509" cy="3543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120,00%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233915" y="2837103"/>
            <a:ext cx="1419509" cy="3543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120,00%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6245372" y="2841093"/>
            <a:ext cx="1419509" cy="3543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120,00%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8279690" y="2841093"/>
            <a:ext cx="1419509" cy="3543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120,00%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4" name="Conector reto 23"/>
          <p:cNvCxnSpPr>
            <a:endCxn id="21" idx="1"/>
          </p:cNvCxnSpPr>
          <p:nvPr/>
        </p:nvCxnSpPr>
        <p:spPr>
          <a:xfrm flipV="1">
            <a:off x="7690265" y="3018258"/>
            <a:ext cx="589425" cy="12356"/>
          </a:xfrm>
          <a:prstGeom prst="line">
            <a:avLst/>
          </a:prstGeom>
          <a:ln w="34925" cmpd="sng">
            <a:solidFill>
              <a:schemeClr val="accent1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>
            <a:endCxn id="20" idx="1"/>
          </p:cNvCxnSpPr>
          <p:nvPr/>
        </p:nvCxnSpPr>
        <p:spPr>
          <a:xfrm>
            <a:off x="5593352" y="3018258"/>
            <a:ext cx="652020" cy="0"/>
          </a:xfrm>
          <a:prstGeom prst="line">
            <a:avLst/>
          </a:prstGeom>
          <a:ln w="34925" cmpd="sng">
            <a:solidFill>
              <a:schemeClr val="accent1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>
            <a:endCxn id="18" idx="1"/>
          </p:cNvCxnSpPr>
          <p:nvPr/>
        </p:nvCxnSpPr>
        <p:spPr>
          <a:xfrm>
            <a:off x="3539809" y="3002670"/>
            <a:ext cx="652020" cy="0"/>
          </a:xfrm>
          <a:prstGeom prst="line">
            <a:avLst/>
          </a:prstGeom>
          <a:ln w="34925" cmpd="sng">
            <a:solidFill>
              <a:schemeClr val="accent1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de cantos arredondados 36"/>
          <p:cNvSpPr/>
          <p:nvPr/>
        </p:nvSpPr>
        <p:spPr bwMode="auto">
          <a:xfrm>
            <a:off x="764618" y="1008335"/>
            <a:ext cx="10194322" cy="756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/>
            <a:r>
              <a:rPr lang="pt-BR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LIMITE PARA DÍVIDA CONSOLIDADA LÍQUIDA </a:t>
            </a:r>
          </a:p>
          <a:p>
            <a:pPr algn="ctr"/>
            <a:r>
              <a:rPr lang="pt-BR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120% RCL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4222305" y="4479010"/>
            <a:ext cx="1304041" cy="354330"/>
          </a:xfrm>
          <a:prstGeom prst="rect">
            <a:avLst/>
          </a:prstGeom>
          <a:solidFill>
            <a:srgbClr val="00206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-28,01%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2266244" y="4257431"/>
            <a:ext cx="1304041" cy="354330"/>
          </a:xfrm>
          <a:prstGeom prst="rect">
            <a:avLst/>
          </a:prstGeom>
          <a:solidFill>
            <a:srgbClr val="00206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-26,92%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6227537" y="4611761"/>
            <a:ext cx="1304041" cy="354330"/>
          </a:xfrm>
          <a:prstGeom prst="rect">
            <a:avLst/>
          </a:prstGeom>
          <a:solidFill>
            <a:srgbClr val="00206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-19,29%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8438586" y="4807684"/>
            <a:ext cx="1304041" cy="354330"/>
          </a:xfrm>
          <a:prstGeom prst="rect">
            <a:avLst/>
          </a:prstGeom>
          <a:solidFill>
            <a:srgbClr val="00206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-18,92%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4" name="Conector reto 43"/>
          <p:cNvCxnSpPr>
            <a:stCxn id="41" idx="3"/>
            <a:endCxn id="42" idx="1"/>
          </p:cNvCxnSpPr>
          <p:nvPr/>
        </p:nvCxnSpPr>
        <p:spPr>
          <a:xfrm>
            <a:off x="7531578" y="4788926"/>
            <a:ext cx="907008" cy="195923"/>
          </a:xfrm>
          <a:prstGeom prst="line">
            <a:avLst/>
          </a:prstGeom>
          <a:ln w="34925" cmpd="sng">
            <a:solidFill>
              <a:schemeClr val="tx2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>
            <a:stCxn id="39" idx="3"/>
            <a:endCxn id="41" idx="1"/>
          </p:cNvCxnSpPr>
          <p:nvPr/>
        </p:nvCxnSpPr>
        <p:spPr>
          <a:xfrm>
            <a:off x="5526346" y="4656175"/>
            <a:ext cx="701191" cy="132751"/>
          </a:xfrm>
          <a:prstGeom prst="line">
            <a:avLst/>
          </a:prstGeom>
          <a:ln w="34925" cmpd="sng">
            <a:solidFill>
              <a:schemeClr val="tx2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>
            <a:stCxn id="40" idx="3"/>
            <a:endCxn id="39" idx="1"/>
          </p:cNvCxnSpPr>
          <p:nvPr/>
        </p:nvCxnSpPr>
        <p:spPr>
          <a:xfrm>
            <a:off x="3570285" y="4434596"/>
            <a:ext cx="652020" cy="221579"/>
          </a:xfrm>
          <a:prstGeom prst="line">
            <a:avLst/>
          </a:prstGeom>
          <a:ln w="34925" cmpd="sng">
            <a:solidFill>
              <a:schemeClr val="tx2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/>
          <p:cNvSpPr txBox="1"/>
          <p:nvPr/>
        </p:nvSpPr>
        <p:spPr>
          <a:xfrm>
            <a:off x="2032867" y="5327604"/>
            <a:ext cx="185476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 smtClean="0"/>
              <a:t>DEZEMBRO/2022</a:t>
            </a:r>
            <a:endParaRPr lang="pt-BR" sz="1700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4021077" y="5356244"/>
            <a:ext cx="178419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 smtClean="0"/>
              <a:t>DEZEMBRO/2023</a:t>
            </a:r>
            <a:endParaRPr lang="pt-BR" sz="1700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6052804" y="5369116"/>
            <a:ext cx="178694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 smtClean="0"/>
              <a:t>DEZEMBRO/2024</a:t>
            </a:r>
            <a:endParaRPr lang="pt-BR" sz="1700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8193768" y="5369116"/>
            <a:ext cx="185703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 smtClean="0"/>
              <a:t>DEZEMBRO/2025</a:t>
            </a:r>
            <a:endParaRPr lang="pt-BR" sz="1700" dirty="0"/>
          </a:p>
        </p:txBody>
      </p:sp>
      <p:sp>
        <p:nvSpPr>
          <p:cNvPr id="54" name="CaixaDeTexto 53"/>
          <p:cNvSpPr txBox="1"/>
          <p:nvPr/>
        </p:nvSpPr>
        <p:spPr>
          <a:xfrm>
            <a:off x="329051" y="3674692"/>
            <a:ext cx="2847149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DÍVIDA</a:t>
            </a:r>
            <a:r>
              <a:rPr lang="pt-BR" sz="1200" dirty="0" smtClean="0">
                <a:latin typeface="Arial Black" panose="020B0A04020102020204" pitchFamily="34" charset="0"/>
              </a:rPr>
              <a:t> </a:t>
            </a:r>
            <a:r>
              <a:rPr lang="pt-B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CONSOLIDADA</a:t>
            </a:r>
            <a:r>
              <a:rPr lang="pt-BR" sz="1200" dirty="0" smtClean="0">
                <a:latin typeface="Arial Black" panose="020B0A04020102020204" pitchFamily="34" charset="0"/>
              </a:rPr>
              <a:t> </a:t>
            </a:r>
            <a:r>
              <a:rPr lang="pt-B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LÍQUIDA</a:t>
            </a:r>
            <a:endParaRPr lang="pt-B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329051" y="1860248"/>
            <a:ext cx="5011845" cy="2651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1200" dirty="0"/>
              <a:t>LIMITE DEFINIDO NA RESOLUÇÃO DO SENADO FEDERAL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9079749" y="6299880"/>
            <a:ext cx="2957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latin typeface="Arial Black" panose="020B0A04020102020204" pitchFamily="34" charset="0"/>
              </a:rPr>
              <a:t>RSF 40/2001, Art. 3º, II</a:t>
            </a:r>
          </a:p>
          <a:p>
            <a:r>
              <a:rPr lang="pt-BR" sz="1000" dirty="0"/>
              <a:t>RGF - ANEXO 2 (LRF, art. 55, inciso I, alínea "b")</a:t>
            </a:r>
            <a:endParaRPr lang="pt-BR" sz="1000" dirty="0">
              <a:latin typeface="Arial Black" panose="020B0A04020102020204" pitchFamily="34" charset="0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7306379" y="1971535"/>
            <a:ext cx="3843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rial Black" panose="020B0A04020102020204" pitchFamily="34" charset="0"/>
              </a:rPr>
              <a:t>          R C L = R$ 251.029.791,49</a:t>
            </a:r>
            <a:endParaRPr lang="pt-BR" sz="1600" dirty="0">
              <a:latin typeface="Arial Black" panose="020B0A04020102020204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7862673" y="4289723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latin typeface="Arial Black" panose="020B0A04020102020204" pitchFamily="34" charset="0"/>
              </a:rPr>
              <a:t>R$ -47.005.654,22</a:t>
            </a:r>
            <a:endParaRPr lang="pt-BR" sz="1600" dirty="0">
              <a:latin typeface="Arial Black" panose="020B0A0402010202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987317" y="2125436"/>
            <a:ext cx="0" cy="4732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3896295" y="2125436"/>
            <a:ext cx="0" cy="4732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5861779" y="2125436"/>
            <a:ext cx="57583" cy="4732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7839753" y="2085672"/>
            <a:ext cx="45840" cy="4772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10096642" y="1992842"/>
            <a:ext cx="148539" cy="4865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9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32" y="58724"/>
            <a:ext cx="641243" cy="622922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840249" y="76530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3952844" y="3432525"/>
            <a:ext cx="1995539" cy="3543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33.554.398,39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957252" y="2327409"/>
            <a:ext cx="1975753" cy="3543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45.416.593,94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6608802" y="2084325"/>
            <a:ext cx="1936821" cy="3543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70.709.663,20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8927833" y="2768258"/>
            <a:ext cx="2031107" cy="3543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43.786.413,46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4" name="Conector reto 23"/>
          <p:cNvCxnSpPr/>
          <p:nvPr/>
        </p:nvCxnSpPr>
        <p:spPr>
          <a:xfrm>
            <a:off x="8354860" y="2438655"/>
            <a:ext cx="572973" cy="296998"/>
          </a:xfrm>
          <a:prstGeom prst="line">
            <a:avLst/>
          </a:prstGeom>
          <a:ln w="34925" cmpd="sng">
            <a:solidFill>
              <a:schemeClr val="accent1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>
            <a:stCxn id="18" idx="3"/>
            <a:endCxn id="20" idx="1"/>
          </p:cNvCxnSpPr>
          <p:nvPr/>
        </p:nvCxnSpPr>
        <p:spPr>
          <a:xfrm flipV="1">
            <a:off x="5948383" y="2261490"/>
            <a:ext cx="660419" cy="1348200"/>
          </a:xfrm>
          <a:prstGeom prst="line">
            <a:avLst/>
          </a:prstGeom>
          <a:ln w="34925" cmpd="sng">
            <a:solidFill>
              <a:schemeClr val="accent1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>
            <a:stCxn id="19" idx="3"/>
            <a:endCxn id="18" idx="1"/>
          </p:cNvCxnSpPr>
          <p:nvPr/>
        </p:nvCxnSpPr>
        <p:spPr>
          <a:xfrm>
            <a:off x="2933005" y="2504574"/>
            <a:ext cx="1019839" cy="1105116"/>
          </a:xfrm>
          <a:prstGeom prst="line">
            <a:avLst/>
          </a:prstGeom>
          <a:ln w="34925" cmpd="sng">
            <a:solidFill>
              <a:schemeClr val="accent1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de cantos arredondados 36"/>
          <p:cNvSpPr/>
          <p:nvPr/>
        </p:nvSpPr>
        <p:spPr bwMode="auto">
          <a:xfrm>
            <a:off x="764618" y="1008336"/>
            <a:ext cx="10194322" cy="7322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/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“REGRA DE OURO”</a:t>
            </a:r>
          </a:p>
          <a:p>
            <a:pPr algn="ctr"/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OPERAÇÕES DE CRÉDITO MENOR OU IGUAL DESPESAS DE CAPITAL</a:t>
            </a:r>
            <a:endParaRPr lang="pt-BR" sz="20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3940370" y="5082653"/>
            <a:ext cx="1879529" cy="354330"/>
          </a:xfrm>
          <a:prstGeom prst="rect">
            <a:avLst/>
          </a:prstGeom>
          <a:solidFill>
            <a:srgbClr val="00206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3.925.660,00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922548" y="4360590"/>
            <a:ext cx="1907419" cy="354330"/>
          </a:xfrm>
          <a:prstGeom prst="rect">
            <a:avLst/>
          </a:prstGeom>
          <a:solidFill>
            <a:srgbClr val="00206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7.690.635,49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6748947" y="4423493"/>
            <a:ext cx="1806921" cy="354330"/>
          </a:xfrm>
          <a:prstGeom prst="rect">
            <a:avLst/>
          </a:prstGeom>
          <a:solidFill>
            <a:srgbClr val="00206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7.500.000,00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9133623" y="4742500"/>
            <a:ext cx="1788882" cy="354330"/>
          </a:xfrm>
          <a:prstGeom prst="rect">
            <a:avLst/>
          </a:prstGeom>
          <a:solidFill>
            <a:srgbClr val="00206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6.661.673,34</a:t>
            </a:r>
            <a:endParaRPr lang="pt-B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4" name="Conector reto 43"/>
          <p:cNvCxnSpPr>
            <a:stCxn id="41" idx="3"/>
            <a:endCxn id="42" idx="1"/>
          </p:cNvCxnSpPr>
          <p:nvPr/>
        </p:nvCxnSpPr>
        <p:spPr>
          <a:xfrm>
            <a:off x="8555868" y="4600658"/>
            <a:ext cx="577755" cy="319007"/>
          </a:xfrm>
          <a:prstGeom prst="line">
            <a:avLst/>
          </a:prstGeom>
          <a:ln w="34925" cmpd="sng">
            <a:solidFill>
              <a:schemeClr val="tx2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>
            <a:stCxn id="39" idx="3"/>
            <a:endCxn id="41" idx="1"/>
          </p:cNvCxnSpPr>
          <p:nvPr/>
        </p:nvCxnSpPr>
        <p:spPr>
          <a:xfrm flipV="1">
            <a:off x="5819899" y="4600658"/>
            <a:ext cx="929048" cy="659160"/>
          </a:xfrm>
          <a:prstGeom prst="line">
            <a:avLst/>
          </a:prstGeom>
          <a:ln w="34925" cmpd="sng">
            <a:solidFill>
              <a:schemeClr val="tx2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>
            <a:stCxn id="40" idx="3"/>
            <a:endCxn id="39" idx="1"/>
          </p:cNvCxnSpPr>
          <p:nvPr/>
        </p:nvCxnSpPr>
        <p:spPr>
          <a:xfrm>
            <a:off x="2829967" y="4537755"/>
            <a:ext cx="1110403" cy="722063"/>
          </a:xfrm>
          <a:prstGeom prst="line">
            <a:avLst/>
          </a:prstGeom>
          <a:ln w="34925" cmpd="sng">
            <a:solidFill>
              <a:schemeClr val="tx2"/>
            </a:solidFill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/>
          <p:cNvSpPr txBox="1"/>
          <p:nvPr/>
        </p:nvSpPr>
        <p:spPr>
          <a:xfrm>
            <a:off x="985419" y="5532334"/>
            <a:ext cx="191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DEZEMBRO/2022</a:t>
            </a:r>
            <a:endParaRPr lang="pt-BR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4065478" y="5594693"/>
            <a:ext cx="189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DEZEMBRO/2023</a:t>
            </a:r>
            <a:endParaRPr lang="pt-BR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6707434" y="5495284"/>
            <a:ext cx="183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Dezembro/2024</a:t>
            </a:r>
            <a:endParaRPr lang="pt-BR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9412480" y="5713979"/>
            <a:ext cx="191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DEZEMBRO/2025</a:t>
            </a:r>
            <a:endParaRPr lang="pt-BR" dirty="0"/>
          </a:p>
        </p:txBody>
      </p:sp>
      <p:sp>
        <p:nvSpPr>
          <p:cNvPr id="54" name="CaixaDeTexto 53"/>
          <p:cNvSpPr txBox="1"/>
          <p:nvPr/>
        </p:nvSpPr>
        <p:spPr>
          <a:xfrm>
            <a:off x="764618" y="3964020"/>
            <a:ext cx="3583737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RECEITAS DE OPERAÇÕES DE CRÉDITO</a:t>
            </a:r>
            <a:endParaRPr lang="pt-BR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764619" y="1825664"/>
            <a:ext cx="3578012" cy="28234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algn="ctr"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1200" dirty="0" smtClean="0"/>
              <a:t>DESPESAS DE CAPITAL</a:t>
            </a:r>
            <a:endParaRPr lang="pt-BR" sz="1200" dirty="0"/>
          </a:p>
        </p:txBody>
      </p:sp>
      <p:sp>
        <p:nvSpPr>
          <p:cNvPr id="56" name="CaixaDeTexto 55"/>
          <p:cNvSpPr txBox="1"/>
          <p:nvPr/>
        </p:nvSpPr>
        <p:spPr>
          <a:xfrm>
            <a:off x="8744778" y="6115916"/>
            <a:ext cx="2807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err="1" smtClean="0">
                <a:latin typeface="Arial Black" panose="020B0A04020102020204" pitchFamily="34" charset="0"/>
              </a:rPr>
              <a:t>Lrf</a:t>
            </a:r>
            <a:r>
              <a:rPr lang="pt-BR" sz="1000" dirty="0" smtClean="0">
                <a:latin typeface="Arial Black" panose="020B0A04020102020204" pitchFamily="34" charset="0"/>
              </a:rPr>
              <a:t>, Art. 12, §2º</a:t>
            </a:r>
          </a:p>
          <a:p>
            <a:r>
              <a:rPr lang="pt-BR" sz="1000" dirty="0"/>
              <a:t>RREO – ANEXO 9 (LRF, Art. 53, § 1º, inciso I) </a:t>
            </a:r>
            <a:endParaRPr lang="pt-BR" sz="1000" dirty="0">
              <a:latin typeface="Arial Black" panose="020B0A04020102020204" pitchFamily="34" charset="0"/>
            </a:endParaRPr>
          </a:p>
        </p:txBody>
      </p:sp>
      <p:sp>
        <p:nvSpPr>
          <p:cNvPr id="59" name="Retângulo de cantos arredondados 3"/>
          <p:cNvSpPr/>
          <p:nvPr/>
        </p:nvSpPr>
        <p:spPr bwMode="auto">
          <a:xfrm>
            <a:off x="10028064" y="1839472"/>
            <a:ext cx="1655960" cy="20704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lang="pt-BR" sz="1100" b="1" noProof="0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Valores em R$</a:t>
            </a: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3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D1A8678F-0EE1-4E8F-AC4C-72377ADB27DB}"/>
              </a:ext>
            </a:extLst>
          </p:cNvPr>
          <p:cNvSpPr txBox="1"/>
          <p:nvPr/>
        </p:nvSpPr>
        <p:spPr>
          <a:xfrm>
            <a:off x="140980" y="1432560"/>
            <a:ext cx="166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latin typeface="Arial Black" panose="020B0A04020102020204" pitchFamily="34" charset="0"/>
              </a:rPr>
              <a:t>RREO – Anexo 7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22" y="151936"/>
            <a:ext cx="641243" cy="622922"/>
          </a:xfrm>
          <a:prstGeom prst="rect">
            <a:avLst/>
          </a:prstGeom>
        </p:spPr>
      </p:pic>
      <p:sp>
        <p:nvSpPr>
          <p:cNvPr id="7" name="Subtítulo 4"/>
          <p:cNvSpPr txBox="1"/>
          <p:nvPr/>
        </p:nvSpPr>
        <p:spPr>
          <a:xfrm>
            <a:off x="1840249" y="76530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837120"/>
              </p:ext>
            </p:extLst>
          </p:nvPr>
        </p:nvGraphicFramePr>
        <p:xfrm>
          <a:off x="141288" y="1811338"/>
          <a:ext cx="11763375" cy="486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73" name="Planilha" r:id="rId5" imgW="3714616" imgH="2181199" progId="Excel.Sheet.12">
                  <p:embed/>
                </p:oleObj>
              </mc:Choice>
              <mc:Fallback>
                <p:oleObj name="Planilha" r:id="rId5" imgW="3714616" imgH="218119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288" y="1811338"/>
                        <a:ext cx="11763375" cy="4865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ângulo de cantos arredondados 12"/>
          <p:cNvSpPr/>
          <p:nvPr/>
        </p:nvSpPr>
        <p:spPr bwMode="auto">
          <a:xfrm>
            <a:off x="626556" y="949171"/>
            <a:ext cx="10194322" cy="3716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/>
            <a:r>
              <a:rPr lang="pt-BR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RESTOS A PAGAR</a:t>
            </a:r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10322499" y="1402557"/>
            <a:ext cx="1582164" cy="36036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Valores em R$</a:t>
            </a:r>
            <a:endParaRPr lang="pt-BR" sz="1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1"/>
          <p:cNvSpPr/>
          <p:nvPr/>
        </p:nvSpPr>
        <p:spPr bwMode="auto">
          <a:xfrm>
            <a:off x="647271" y="1076642"/>
            <a:ext cx="10500189" cy="5602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kumimoji="0" lang="pt-BR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FUNDAMENTAÇÃO LEGAL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rredondar Retângulo em um Canto Único 2"/>
          <p:cNvSpPr/>
          <p:nvPr/>
        </p:nvSpPr>
        <p:spPr bwMode="auto">
          <a:xfrm>
            <a:off x="647271" y="2137738"/>
            <a:ext cx="10500189" cy="4443468"/>
          </a:xfrm>
          <a:prstGeom prst="round1Rect">
            <a:avLst/>
          </a:prstGeom>
          <a:solidFill>
            <a:schemeClr val="bg2">
              <a:lumMod val="20000"/>
              <a:lumOff val="80000"/>
              <a:alpha val="6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sz="28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Lei </a:t>
            </a:r>
            <a:r>
              <a:rPr lang="pt-BR" sz="28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nº 101/2.000 -Lei de Responsabilidade Fiscal Art. 09 </a:t>
            </a:r>
            <a:r>
              <a:rPr lang="pt-BR" sz="28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§ 4º</a:t>
            </a:r>
            <a:r>
              <a:rPr lang="pt-BR" sz="28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: </a:t>
            </a:r>
            <a:endParaRPr lang="pt-BR" sz="2800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kumimoji="0" lang="pt-BR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pt-BR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Até </a:t>
            </a:r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o final dos meses de maio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, setembro e fevereiro, o Ministro ou </a:t>
            </a:r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Secretário de Estado da Fazenda demonstrará e avaliará o cumprimento das metas fiscais de cada quadrimestre e a trajetória da dívida, em audiência pública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na comissão referida no § 1º do art. 166 da Constituição Federal ou conjunta com as comissões temáticas do Congresso Nacional ou </a:t>
            </a:r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equivalente nas Casas Legislativas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estaduais e </a:t>
            </a:r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municipais</a:t>
            </a:r>
            <a:r>
              <a:rPr lang="pt-BR" sz="30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kumimoji="0" lang="pt-BR" sz="3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04" y="196612"/>
            <a:ext cx="664951" cy="645952"/>
          </a:xfrm>
          <a:prstGeom prst="rect">
            <a:avLst/>
          </a:prstGeom>
        </p:spPr>
      </p:pic>
      <p:sp>
        <p:nvSpPr>
          <p:cNvPr id="7" name="Subtítulo 4"/>
          <p:cNvSpPr txBox="1"/>
          <p:nvPr/>
        </p:nvSpPr>
        <p:spPr>
          <a:xfrm>
            <a:off x="2336545" y="132721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defRPr/>
            </a:pPr>
            <a:r>
              <a:rPr kumimoji="0" lang="pt-BR" sz="5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Município de Guaíra – PR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Avaliação e Metas do </a:t>
            </a:r>
            <a:r>
              <a:rPr lang="pt-BR" sz="5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r>
              <a:rPr kumimoji="0" lang="pt-BR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º Quadrimestre 2025</a:t>
            </a:r>
            <a:endParaRPr kumimoji="0" lang="pt-BR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56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20" y="125836"/>
            <a:ext cx="666410" cy="647370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798303" y="68141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ltGray">
          <a:xfrm>
            <a:off x="3591488" y="2991798"/>
            <a:ext cx="4993712" cy="923330"/>
          </a:xfrm>
          <a:prstGeom prst="rect">
            <a:avLst/>
          </a:prstGeom>
          <a:noFill/>
          <a:ln w="50800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5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5 - LIMITES</a:t>
            </a:r>
            <a:endParaRPr lang="pt-BR" sz="5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99" y="92279"/>
            <a:ext cx="639043" cy="620785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764748" y="59752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285989577"/>
              </p:ext>
            </p:extLst>
          </p:nvPr>
        </p:nvGraphicFramePr>
        <p:xfrm>
          <a:off x="893020" y="849797"/>
          <a:ext cx="10138410" cy="4983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tângulo de cantos arredondados 7"/>
          <p:cNvSpPr/>
          <p:nvPr/>
        </p:nvSpPr>
        <p:spPr bwMode="auto">
          <a:xfrm>
            <a:off x="218650" y="5916900"/>
            <a:ext cx="11487149" cy="863377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RCL ajustada p/ cálculo dos limites da despesas com pessoal</a:t>
            </a:r>
          </a:p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R$ 248.227.563,49</a:t>
            </a:r>
            <a:endParaRPr lang="pt-BR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 bwMode="auto">
          <a:xfrm>
            <a:off x="8426258" y="970220"/>
            <a:ext cx="2458859" cy="36036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Valores em milhões de R$</a:t>
            </a:r>
            <a:endParaRPr lang="pt-BR" sz="1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55" y="125835"/>
            <a:ext cx="578593" cy="562062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865416" y="76530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7" name="Object 24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633681"/>
              </p:ext>
            </p:extLst>
          </p:nvPr>
        </p:nvGraphicFramePr>
        <p:xfrm>
          <a:off x="171450" y="2349500"/>
          <a:ext cx="11841010" cy="432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39" name="Planilha" r:id="rId5" imgW="6762616" imgH="2304997" progId="Excel.Sheet.12">
                  <p:embed/>
                </p:oleObj>
              </mc:Choice>
              <mc:Fallback>
                <p:oleObj name="Planilha" r:id="rId5" imgW="6762616" imgH="2304997" progId="Excel.Sheet.12">
                  <p:embed/>
                  <p:pic>
                    <p:nvPicPr>
                      <p:cNvPr id="0" name="Object 24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2349500"/>
                        <a:ext cx="11841010" cy="432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ângulo de cantos arredondados 7"/>
          <p:cNvSpPr/>
          <p:nvPr/>
        </p:nvSpPr>
        <p:spPr bwMode="auto">
          <a:xfrm>
            <a:off x="537844" y="985475"/>
            <a:ext cx="10697845" cy="4775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/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DESPESAS COM PESSOAL</a:t>
            </a:r>
            <a:endParaRPr lang="pt-BR" sz="20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 bwMode="auto">
          <a:xfrm>
            <a:off x="4204970" y="1760618"/>
            <a:ext cx="3588384" cy="36028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/>
            <a:r>
              <a:rPr lang="pt-BR" sz="15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DESPESA EMPENHADA</a:t>
            </a:r>
            <a:endParaRPr lang="pt-BR" sz="15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10244711" y="1874837"/>
            <a:ext cx="1582164" cy="36036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Valores em R$</a:t>
            </a:r>
            <a:endParaRPr lang="pt-BR" sz="1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88" y="142614"/>
            <a:ext cx="630408" cy="612396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974472" y="93308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7" name="Object 24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950227"/>
              </p:ext>
            </p:extLst>
          </p:nvPr>
        </p:nvGraphicFramePr>
        <p:xfrm>
          <a:off x="179387" y="2262188"/>
          <a:ext cx="11695113" cy="364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86" name="Planilha" r:id="rId5" imgW="9344092" imgH="2190776" progId="Excel.Sheet.12">
                  <p:embed/>
                </p:oleObj>
              </mc:Choice>
              <mc:Fallback>
                <p:oleObj name="Planilha" r:id="rId5" imgW="9344092" imgH="2190776" progId="Excel.Sheet.12">
                  <p:embed/>
                  <p:pic>
                    <p:nvPicPr>
                      <p:cNvPr id="0" name="Object 24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" y="2262188"/>
                        <a:ext cx="11695113" cy="364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ângulo de cantos arredondados 7"/>
          <p:cNvSpPr/>
          <p:nvPr/>
        </p:nvSpPr>
        <p:spPr bwMode="auto">
          <a:xfrm>
            <a:off x="537844" y="985475"/>
            <a:ext cx="10697845" cy="4775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/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LIMITE DE DESPESAS COM PESSOAL</a:t>
            </a:r>
            <a:endParaRPr lang="pt-BR" sz="20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 bwMode="auto">
          <a:xfrm>
            <a:off x="10292336" y="1728578"/>
            <a:ext cx="1582164" cy="36036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Valores em R$</a:t>
            </a:r>
            <a:endParaRPr lang="pt-BR" sz="1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11" y="92279"/>
            <a:ext cx="639043" cy="620785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991251" y="0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de cantos arredondados 3"/>
          <p:cNvSpPr/>
          <p:nvPr/>
        </p:nvSpPr>
        <p:spPr bwMode="auto">
          <a:xfrm>
            <a:off x="674402" y="976177"/>
            <a:ext cx="10860658" cy="5038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DESPESAS COM SAÚDE</a:t>
            </a:r>
          </a:p>
        </p:txBody>
      </p:sp>
      <p:graphicFrame>
        <p:nvGraphicFramePr>
          <p:cNvPr id="8" name="Object 24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78565"/>
              </p:ext>
            </p:extLst>
          </p:nvPr>
        </p:nvGraphicFramePr>
        <p:xfrm>
          <a:off x="280193" y="2176518"/>
          <a:ext cx="11649075" cy="4434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99" name="Planilha" r:id="rId5" imgW="7505610" imgH="3305320" progId="Excel.Sheet.12">
                  <p:embed/>
                </p:oleObj>
              </mc:Choice>
              <mc:Fallback>
                <p:oleObj name="Planilha" r:id="rId5" imgW="7505610" imgH="330532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93" y="2176518"/>
                        <a:ext cx="11649075" cy="4434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00EE15C1-634C-4A75-B865-2094A6A67A29}"/>
              </a:ext>
            </a:extLst>
          </p:cNvPr>
          <p:cNvSpPr/>
          <p:nvPr/>
        </p:nvSpPr>
        <p:spPr bwMode="auto">
          <a:xfrm>
            <a:off x="2083530" y="1673280"/>
            <a:ext cx="7626155" cy="50323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3000" b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Aplicação em Saúde</a:t>
            </a:r>
            <a:endParaRPr lang="pt-BR" sz="3000" b="1" dirty="0"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 bwMode="auto">
          <a:xfrm>
            <a:off x="10222290" y="1816155"/>
            <a:ext cx="1582164" cy="36036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Valores em R$</a:t>
            </a:r>
            <a:endParaRPr lang="pt-BR" sz="1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11" y="92279"/>
            <a:ext cx="639043" cy="620785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991251" y="0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de cantos arredondados 3"/>
          <p:cNvSpPr/>
          <p:nvPr/>
        </p:nvSpPr>
        <p:spPr bwMode="auto">
          <a:xfrm>
            <a:off x="674402" y="976177"/>
            <a:ext cx="10860658" cy="5038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DESPESAS COM SAÚDE</a:t>
            </a:r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2774111431"/>
              </p:ext>
            </p:extLst>
          </p:nvPr>
        </p:nvGraphicFramePr>
        <p:xfrm>
          <a:off x="1480854" y="1328313"/>
          <a:ext cx="94418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tângulo 6"/>
          <p:cNvSpPr/>
          <p:nvPr/>
        </p:nvSpPr>
        <p:spPr>
          <a:xfrm>
            <a:off x="1845884" y="2087923"/>
            <a:ext cx="3602939" cy="2834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3º quadrimestre 2025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820832" y="3157605"/>
            <a:ext cx="3602939" cy="26697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No ano de 2024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1833358" y="4195303"/>
            <a:ext cx="3602939" cy="26697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No ano de 2023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833358" y="5251413"/>
            <a:ext cx="3602939" cy="28809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No ano de 2022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556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66" y="134224"/>
            <a:ext cx="604500" cy="587229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083530" y="84919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Object 15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383296"/>
              </p:ext>
            </p:extLst>
          </p:nvPr>
        </p:nvGraphicFramePr>
        <p:xfrm>
          <a:off x="271463" y="2374900"/>
          <a:ext cx="11249025" cy="4072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74" name="Planilha" r:id="rId5" imgW="12058605" imgH="2476329" progId="Excel.Sheet.12">
                  <p:embed/>
                </p:oleObj>
              </mc:Choice>
              <mc:Fallback>
                <p:oleObj name="Planilha" r:id="rId5" imgW="12058605" imgH="2476329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2374900"/>
                        <a:ext cx="11249025" cy="4072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de cantos arredondados 3">
            <a:extLst>
              <a:ext uri="{FF2B5EF4-FFF2-40B4-BE49-F238E27FC236}">
                <a16:creationId xmlns:a16="http://schemas.microsoft.com/office/drawing/2014/main" xmlns="" id="{00EE15C1-634C-4A75-B865-2094A6A67A29}"/>
              </a:ext>
            </a:extLst>
          </p:cNvPr>
          <p:cNvSpPr/>
          <p:nvPr/>
        </p:nvSpPr>
        <p:spPr bwMode="auto">
          <a:xfrm>
            <a:off x="1028166" y="971660"/>
            <a:ext cx="9868434" cy="5032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3000" b="1" dirty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DESPESAS COM EDUCAÇÃO</a:t>
            </a: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00EE15C1-634C-4A75-B865-2094A6A67A29}"/>
              </a:ext>
            </a:extLst>
          </p:cNvPr>
          <p:cNvSpPr/>
          <p:nvPr/>
        </p:nvSpPr>
        <p:spPr bwMode="auto">
          <a:xfrm>
            <a:off x="2083530" y="1673280"/>
            <a:ext cx="7626155" cy="50323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3000" b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Aplicação em Educação</a:t>
            </a:r>
            <a:endParaRPr lang="pt-BR" sz="3000" b="1" dirty="0"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de cantos arredondados 7"/>
          <p:cNvSpPr/>
          <p:nvPr/>
        </p:nvSpPr>
        <p:spPr bwMode="auto">
          <a:xfrm>
            <a:off x="9884587" y="1875612"/>
            <a:ext cx="1582164" cy="36036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Valores em R$</a:t>
            </a:r>
            <a:endParaRPr lang="pt-BR" sz="1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1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11" y="92279"/>
            <a:ext cx="639043" cy="620785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991251" y="0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de cantos arredondados 3"/>
          <p:cNvSpPr/>
          <p:nvPr/>
        </p:nvSpPr>
        <p:spPr bwMode="auto">
          <a:xfrm>
            <a:off x="674402" y="976177"/>
            <a:ext cx="10860658" cy="5038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DESPESAS COM </a:t>
            </a:r>
            <a:r>
              <a:rPr lang="pt-BR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EDUCAÇÃO</a:t>
            </a:r>
            <a:endParaRPr lang="pt-BR" sz="3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892335657"/>
              </p:ext>
            </p:extLst>
          </p:nvPr>
        </p:nvGraphicFramePr>
        <p:xfrm>
          <a:off x="187891" y="1439333"/>
          <a:ext cx="1120282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tângulo 1"/>
          <p:cNvSpPr/>
          <p:nvPr/>
        </p:nvSpPr>
        <p:spPr>
          <a:xfrm>
            <a:off x="1056743" y="2250762"/>
            <a:ext cx="3602939" cy="2834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</a:t>
            </a:r>
            <a:r>
              <a:rPr lang="pt-BR" dirty="0" smtClean="0"/>
              <a:t>o 3º quadrimestre 2025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044217" y="3304910"/>
            <a:ext cx="3602939" cy="26697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No ano de 2024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1056743" y="4342608"/>
            <a:ext cx="3602939" cy="26697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No ano de 2023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056743" y="5398718"/>
            <a:ext cx="3602939" cy="28809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No ano de 2022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616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83" y="179152"/>
            <a:ext cx="683188" cy="663668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943100" y="124119"/>
            <a:ext cx="9152481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</a:t>
            </a: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Quadrimestre 2025</a:t>
            </a:r>
          </a:p>
        </p:txBody>
      </p:sp>
      <p:graphicFrame>
        <p:nvGraphicFramePr>
          <p:cNvPr id="5" name="Object 4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610259"/>
              </p:ext>
            </p:extLst>
          </p:nvPr>
        </p:nvGraphicFramePr>
        <p:xfrm>
          <a:off x="640392" y="2742527"/>
          <a:ext cx="10828664" cy="355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5" name="Planilha" r:id="rId5" imgW="9344092" imgH="2304997" progId="Excel.Sheet.12">
                  <p:embed/>
                </p:oleObj>
              </mc:Choice>
              <mc:Fallback>
                <p:oleObj name="Planilha" r:id="rId5" imgW="9344092" imgH="2304997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392" y="2742527"/>
                        <a:ext cx="10828664" cy="355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00EE15C1-634C-4A75-B865-2094A6A67A29}"/>
              </a:ext>
            </a:extLst>
          </p:cNvPr>
          <p:cNvSpPr/>
          <p:nvPr/>
        </p:nvSpPr>
        <p:spPr bwMode="auto">
          <a:xfrm>
            <a:off x="812800" y="971660"/>
            <a:ext cx="10845800" cy="5032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3000" b="1" dirty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DESPESAS COM EDUCAÇÃO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00EE15C1-634C-4A75-B865-2094A6A67A29}"/>
              </a:ext>
            </a:extLst>
          </p:cNvPr>
          <p:cNvSpPr/>
          <p:nvPr/>
        </p:nvSpPr>
        <p:spPr bwMode="auto">
          <a:xfrm>
            <a:off x="2241646" y="1662245"/>
            <a:ext cx="7626155" cy="503238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3000" b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Aplicação FUNDEB</a:t>
            </a:r>
            <a:endParaRPr lang="pt-BR" sz="3000" b="1" dirty="0"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 bwMode="auto">
          <a:xfrm>
            <a:off x="9886892" y="2254263"/>
            <a:ext cx="1582164" cy="36036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1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Valores em R$</a:t>
            </a:r>
            <a:endParaRPr lang="pt-BR" sz="1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83" y="179152"/>
            <a:ext cx="683188" cy="663668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943100" y="124119"/>
            <a:ext cx="9152481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00EE15C1-634C-4A75-B865-2094A6A67A29}"/>
              </a:ext>
            </a:extLst>
          </p:cNvPr>
          <p:cNvSpPr/>
          <p:nvPr/>
        </p:nvSpPr>
        <p:spPr bwMode="auto">
          <a:xfrm>
            <a:off x="812800" y="971660"/>
            <a:ext cx="10845800" cy="5032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3000" b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DISPONIBILIDADES</a:t>
            </a:r>
            <a:endParaRPr lang="pt-BR" sz="3000" b="1" dirty="0"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00EE15C1-634C-4A75-B865-2094A6A67A29}"/>
              </a:ext>
            </a:extLst>
          </p:cNvPr>
          <p:cNvSpPr/>
          <p:nvPr/>
        </p:nvSpPr>
        <p:spPr bwMode="auto">
          <a:xfrm>
            <a:off x="8705588" y="1586767"/>
            <a:ext cx="2826011" cy="32971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defRPr/>
            </a:pPr>
            <a:r>
              <a:rPr lang="pt-BR" sz="2400" b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 31/12/2025</a:t>
            </a:r>
            <a:endParaRPr lang="pt-BR" sz="2400" b="1" dirty="0"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4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29056"/>
              </p:ext>
            </p:extLst>
          </p:nvPr>
        </p:nvGraphicFramePr>
        <p:xfrm>
          <a:off x="812800" y="1817492"/>
          <a:ext cx="5262323" cy="212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88" name="Planilha" r:id="rId5" imgW="6096000" imgH="2066978" progId="Excel.Sheet.12">
                  <p:embed/>
                </p:oleObj>
              </mc:Choice>
              <mc:Fallback>
                <p:oleObj name="Planilha" r:id="rId5" imgW="6096000" imgH="2066978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1817492"/>
                        <a:ext cx="5262323" cy="212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861540"/>
              </p:ext>
            </p:extLst>
          </p:nvPr>
        </p:nvGraphicFramePr>
        <p:xfrm>
          <a:off x="4733925" y="4534145"/>
          <a:ext cx="7013575" cy="196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89" name="Planilha" r:id="rId7" imgW="7105784" imgH="2066978" progId="Excel.Sheet.12">
                  <p:embed/>
                </p:oleObj>
              </mc:Choice>
              <mc:Fallback>
                <p:oleObj name="Planilha" r:id="rId7" imgW="7105784" imgH="2066978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925" y="4534145"/>
                        <a:ext cx="7013575" cy="196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52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1"/>
          <p:cNvSpPr/>
          <p:nvPr/>
        </p:nvSpPr>
        <p:spPr bwMode="auto">
          <a:xfrm>
            <a:off x="647271" y="1076642"/>
            <a:ext cx="10500189" cy="720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APRESENTAÇÃO E AVALIAÇÃO</a:t>
            </a:r>
          </a:p>
        </p:txBody>
      </p:sp>
      <p:sp>
        <p:nvSpPr>
          <p:cNvPr id="6" name="Arredondar Retângulo em um Canto Único 2"/>
          <p:cNvSpPr/>
          <p:nvPr/>
        </p:nvSpPr>
        <p:spPr bwMode="auto">
          <a:xfrm>
            <a:off x="647271" y="2126449"/>
            <a:ext cx="10500189" cy="4443468"/>
          </a:xfrm>
          <a:prstGeom prst="round1Rect">
            <a:avLst/>
          </a:prstGeom>
          <a:solidFill>
            <a:schemeClr val="bg2">
              <a:lumMod val="20000"/>
              <a:lumOff val="80000"/>
              <a:alpha val="6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CUMPRIMENTO DE METAS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Administração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Municipal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800" b="1" dirty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smtClean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</a:rPr>
              <a:t>Fundo </a:t>
            </a:r>
            <a:r>
              <a:rPr lang="pt-BR" sz="2800" b="1" dirty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</a:rPr>
              <a:t>Municipal de Saúde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Fundo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Municipal dos Direitos da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Criança</a:t>
            </a:r>
            <a:r>
              <a:rPr kumimoji="0" lang="pt-BR" sz="2800" b="1" i="0" u="none" strike="noStrike" kern="1200" cap="none" spc="0" normalizeH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e dos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800" b="1" i="0" u="none" strike="noStrike" kern="1200" cap="none" spc="0" normalizeH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         </a:t>
            </a:r>
            <a:r>
              <a:rPr lang="pt-BR" sz="2800" b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    	A</a:t>
            </a:r>
            <a:r>
              <a:rPr kumimoji="0" lang="pt-B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dolescentes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pt-BR" sz="2400" b="1" i="1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04" y="196612"/>
            <a:ext cx="664951" cy="645952"/>
          </a:xfrm>
          <a:prstGeom prst="rect">
            <a:avLst/>
          </a:prstGeom>
        </p:spPr>
      </p:pic>
      <p:sp>
        <p:nvSpPr>
          <p:cNvPr id="11" name="Subtítulo 4"/>
          <p:cNvSpPr txBox="1"/>
          <p:nvPr/>
        </p:nvSpPr>
        <p:spPr>
          <a:xfrm>
            <a:off x="2336545" y="132721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54" y="0"/>
            <a:ext cx="6482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76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5" y="0"/>
            <a:ext cx="611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37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2" y="0"/>
            <a:ext cx="5989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23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44" y="109057"/>
            <a:ext cx="725133" cy="704415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385533" y="76530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98643" y="970405"/>
            <a:ext cx="10517225" cy="53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>
            <a:defPPr>
              <a:defRPr lang="pt-BR"/>
            </a:defPPr>
            <a:lvl1pPr algn="ctr">
              <a:lnSpc>
                <a:spcPct val="95000"/>
              </a:lnSpc>
              <a:buClr>
                <a:srgbClr val="000000"/>
              </a:buClr>
              <a:buSzPct val="100000"/>
              <a:defRPr sz="3000" b="1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INFORMAÇÕES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54438" y="5663093"/>
            <a:ext cx="10641652" cy="10858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3400" b="1" i="1" dirty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Obrigado pela presença.</a:t>
            </a:r>
          </a:p>
          <a:p>
            <a:pPr lvl="1" algn="r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3400" b="1" i="1" dirty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Boa tarde!</a:t>
            </a:r>
          </a:p>
        </p:txBody>
      </p:sp>
      <p:sp>
        <p:nvSpPr>
          <p:cNvPr id="9" name="CaixaDeTexto 4"/>
          <p:cNvSpPr txBox="1">
            <a:spLocks noChangeArrowheads="1"/>
          </p:cNvSpPr>
          <p:nvPr/>
        </p:nvSpPr>
        <p:spPr bwMode="auto">
          <a:xfrm>
            <a:off x="227219" y="1501320"/>
            <a:ext cx="11096090" cy="4015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90000" rIns="72000">
            <a:spAutoFit/>
          </a:bodyPr>
          <a:lstStyle>
            <a:lvl1pPr marL="457200" indent="-4572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800"/>
              </a:spcBef>
              <a:buSzPct val="105000"/>
              <a:buFont typeface="Arial" panose="020B0604020202020204" pitchFamily="34" charset="0"/>
              <a:buChar char="•"/>
            </a:pPr>
            <a:r>
              <a:rPr lang="pt-BR" altLang="pt-B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Secretária Municipal da Fazenda</a:t>
            </a:r>
            <a:endParaRPr lang="pt-BR" altLang="pt-BR" sz="3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  <a:buSzPct val="105000"/>
              <a:buFont typeface="Arial" panose="020B0604020202020204" pitchFamily="34" charset="0"/>
              <a:buChar char="•"/>
            </a:pPr>
            <a:r>
              <a:rPr lang="pt-BR" altLang="pt-BR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pt-BR" altLang="pt-B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altLang="pt-BR" sz="3600" dirty="0" smtClean="0">
                <a:solidFill>
                  <a:srgbClr val="54A021">
                    <a:lumMod val="50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www.guaira.pr.gov.br </a:t>
            </a:r>
            <a:r>
              <a:rPr lang="pt-BR" altLang="pt-BR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altLang="pt-B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contas públicas</a:t>
            </a:r>
            <a:r>
              <a:rPr lang="pt-BR" altLang="pt-BR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spcBef>
                <a:spcPts val="800"/>
              </a:spcBef>
              <a:buSzPct val="105000"/>
              <a:buFont typeface="Arial" panose="020B0604020202020204" pitchFamily="34" charset="0"/>
              <a:buChar char="•"/>
            </a:pPr>
            <a:r>
              <a:rPr lang="pt-BR" alt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Fone</a:t>
            </a: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(44) 3642-9910 - </a:t>
            </a:r>
            <a:r>
              <a:rPr lang="pt-BR" altLang="pt-BR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Antônio </a:t>
            </a:r>
            <a:r>
              <a:rPr lang="pt-BR" altLang="pt-BR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Carlos </a:t>
            </a: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Secretário de Fazenda </a:t>
            </a:r>
          </a:p>
          <a:p>
            <a:pPr>
              <a:spcBef>
                <a:spcPts val="800"/>
              </a:spcBef>
              <a:buSzPct val="105000"/>
              <a:buFont typeface="Arial" panose="020B0604020202020204" pitchFamily="34" charset="0"/>
              <a:buChar char="•"/>
            </a:pPr>
            <a:r>
              <a:rPr lang="pt-BR" alt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Fone</a:t>
            </a: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(44) 3642-9945 – </a:t>
            </a:r>
            <a:r>
              <a:rPr lang="pt-BR" altLang="pt-BR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Roberto, Mari e Flávio </a:t>
            </a:r>
            <a:r>
              <a:rPr lang="pt-BR" alt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Contadores</a:t>
            </a:r>
          </a:p>
          <a:p>
            <a:pPr>
              <a:spcBef>
                <a:spcPts val="800"/>
              </a:spcBef>
              <a:buSzPct val="105000"/>
              <a:buFont typeface="Arial" panose="020B0604020202020204" pitchFamily="34" charset="0"/>
              <a:buChar char="•"/>
            </a:pPr>
            <a:r>
              <a:rPr lang="pt-BR" alt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Fone</a:t>
            </a: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(44) 3642-9958 </a:t>
            </a:r>
            <a:r>
              <a:rPr lang="pt-BR" alt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altLang="pt-BR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Carlos </a:t>
            </a:r>
            <a:r>
              <a:rPr lang="pt-BR" alt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Controle Interno</a:t>
            </a:r>
          </a:p>
          <a:p>
            <a:pPr>
              <a:spcBef>
                <a:spcPts val="800"/>
              </a:spcBef>
              <a:buSzPct val="105000"/>
              <a:buFont typeface="Arial" panose="020B0604020202020204" pitchFamily="34" charset="0"/>
              <a:buChar char="•"/>
            </a:pPr>
            <a:r>
              <a:rPr lang="pt-BR" alt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Fone: (44) 3642-9946 - </a:t>
            </a:r>
            <a:r>
              <a:rPr lang="pt-BR" altLang="pt-BR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</a:t>
            </a:r>
            <a:r>
              <a:rPr lang="pt-BR" alt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Contador/Tesoureiro</a:t>
            </a:r>
          </a:p>
          <a:p>
            <a:pPr>
              <a:spcBef>
                <a:spcPts val="800"/>
              </a:spcBef>
              <a:buSzPct val="105000"/>
              <a:buFont typeface="Arial" panose="020B0604020202020204" pitchFamily="34" charset="0"/>
              <a:buChar char="•"/>
            </a:pPr>
            <a:r>
              <a:rPr lang="pt-BR" alt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Fone (44) 3642-9927 – </a:t>
            </a:r>
            <a:r>
              <a:rPr lang="pt-BR" altLang="pt-BR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Erica</a:t>
            </a:r>
            <a:r>
              <a:rPr lang="pt-BR" alt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Convênios </a:t>
            </a:r>
            <a:endParaRPr lang="pt-BR" altLang="pt-BR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9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77" y="159391"/>
            <a:ext cx="641243" cy="622922"/>
          </a:xfrm>
          <a:prstGeom prst="rect">
            <a:avLst/>
          </a:prstGeom>
        </p:spPr>
      </p:pic>
      <p:sp>
        <p:nvSpPr>
          <p:cNvPr id="6" name="Retângulo de cantos arredondados 3"/>
          <p:cNvSpPr/>
          <p:nvPr/>
        </p:nvSpPr>
        <p:spPr bwMode="auto">
          <a:xfrm>
            <a:off x="606175" y="1280503"/>
            <a:ext cx="10551559" cy="7191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SUMÁRIO</a:t>
            </a:r>
          </a:p>
        </p:txBody>
      </p:sp>
      <p:sp>
        <p:nvSpPr>
          <p:cNvPr id="9" name="Subtítulo 4"/>
          <p:cNvSpPr txBox="1"/>
          <p:nvPr/>
        </p:nvSpPr>
        <p:spPr>
          <a:xfrm>
            <a:off x="1957695" y="93308"/>
            <a:ext cx="6875913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Arredondar Retângulo em um Canto Único 2"/>
          <p:cNvSpPr/>
          <p:nvPr/>
        </p:nvSpPr>
        <p:spPr bwMode="auto">
          <a:xfrm>
            <a:off x="606175" y="2289486"/>
            <a:ext cx="10500189" cy="3787223"/>
          </a:xfrm>
          <a:prstGeom prst="round1Rect">
            <a:avLst/>
          </a:prstGeom>
          <a:solidFill>
            <a:schemeClr val="bg2">
              <a:lumMod val="20000"/>
              <a:lumOff val="80000"/>
              <a:alpha val="6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lvl="0" defTabSz="457200">
              <a:lnSpc>
                <a:spcPct val="150000"/>
              </a:lnSpc>
              <a:buClr>
                <a:srgbClr val="FF0000"/>
              </a:buClr>
              <a:defRPr/>
            </a:pPr>
            <a:r>
              <a:rPr lang="pt-BR" b="1" i="1" dirty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1 - RECEITAS</a:t>
            </a:r>
          </a:p>
          <a:p>
            <a:pPr lvl="0" defTabSz="457200">
              <a:lnSpc>
                <a:spcPct val="150000"/>
              </a:lnSpc>
              <a:buClr>
                <a:srgbClr val="FF0000"/>
              </a:buClr>
              <a:defRPr/>
            </a:pPr>
            <a:r>
              <a:rPr lang="pt-BR" b="1" i="1" dirty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2 - DESPESAS</a:t>
            </a:r>
          </a:p>
          <a:p>
            <a:pPr defTabSz="457200">
              <a:lnSpc>
                <a:spcPct val="150000"/>
              </a:lnSpc>
              <a:buClr>
                <a:srgbClr val="FF0000"/>
              </a:buClr>
              <a:defRPr/>
            </a:pPr>
            <a:r>
              <a:rPr lang="pt-BR" b="1" i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3 </a:t>
            </a:r>
            <a:r>
              <a:rPr lang="pt-BR" b="1" i="1" dirty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RESULTADO </a:t>
            </a:r>
            <a:r>
              <a:rPr lang="pt-BR" b="1" i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PRÍMARIO E NOMINAL</a:t>
            </a:r>
            <a:endParaRPr lang="pt-BR" b="1" i="1" dirty="0">
              <a:solidFill>
                <a:srgbClr val="54A021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 defTabSz="457200">
              <a:lnSpc>
                <a:spcPct val="150000"/>
              </a:lnSpc>
              <a:buClr>
                <a:srgbClr val="FF0000"/>
              </a:buClr>
              <a:defRPr/>
            </a:pPr>
            <a:r>
              <a:rPr lang="pt-BR" b="1" i="1" dirty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r>
              <a:rPr lang="pt-BR" b="1" i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pt-BR" b="1" i="1" dirty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DÍVIDAS</a:t>
            </a:r>
          </a:p>
          <a:p>
            <a:pPr lvl="0" defTabSz="457200">
              <a:lnSpc>
                <a:spcPct val="150000"/>
              </a:lnSpc>
              <a:buClr>
                <a:srgbClr val="FF0000"/>
              </a:buClr>
              <a:defRPr/>
            </a:pPr>
            <a:r>
              <a:rPr lang="pt-BR" b="1" i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5 </a:t>
            </a:r>
            <a:r>
              <a:rPr lang="pt-BR" b="1" i="1" dirty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LIMITES </a:t>
            </a:r>
            <a:r>
              <a:rPr lang="pt-BR" b="1" i="1" dirty="0" smtClean="0"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LEGAIS</a:t>
            </a:r>
            <a:endParaRPr lang="pt-BR" b="1" i="1" dirty="0"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43" y="201335"/>
            <a:ext cx="587229" cy="57045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571132" y="3270444"/>
            <a:ext cx="7612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pt-BR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1 - RECEITAS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0000F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ubtítulo 4"/>
          <p:cNvSpPr txBox="1"/>
          <p:nvPr/>
        </p:nvSpPr>
        <p:spPr>
          <a:xfrm>
            <a:off x="1761688" y="101697"/>
            <a:ext cx="7231310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88" y="226504"/>
            <a:ext cx="716744" cy="69626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70450" y="1070944"/>
            <a:ext cx="9625110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Tx/>
              <a:buNone/>
              <a:defRPr/>
            </a:pPr>
            <a:r>
              <a:rPr kumimoji="0" lang="pt-BR" alt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Lei Nº 4.320/64 - Art. 11....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Tx/>
              <a:buNone/>
              <a:defRPr/>
            </a:pPr>
            <a:endParaRPr kumimoji="0" lang="pt-BR" altLang="pt-BR" sz="2000" b="1" i="0" u="none" strike="noStrike" kern="1200" cap="none" spc="0" normalizeH="0" baseline="0" noProof="0" dirty="0">
              <a:ln>
                <a:noFill/>
              </a:ln>
              <a:solidFill>
                <a:srgbClr val="0000F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75000"/>
              <a:buFontTx/>
              <a:buNone/>
              <a:defRPr/>
            </a:pPr>
            <a:r>
              <a:rPr kumimoji="0" lang="pt-BR" alt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§ 1º- São </a:t>
            </a:r>
            <a:r>
              <a:rPr kumimoji="0" lang="pt-BR" altLang="pt-BR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Receitas Correntes</a:t>
            </a:r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, 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as receitas tributárias, de contribuições, patrimonial, agropecuária, industrial, de serviços e </a:t>
            </a:r>
            <a:r>
              <a:rPr kumimoji="0" lang="pt-BR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outras 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e, ainda, as provenientes de recursos financeiros recebidos de </a:t>
            </a:r>
            <a:r>
              <a:rPr kumimoji="0" lang="pt-BR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outras 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pessoas de direito público ou privado, quando destinadas a atender despesas classificáveis em Despesas Correntes (Despesas de Custeio).</a:t>
            </a:r>
          </a:p>
        </p:txBody>
      </p:sp>
      <p:sp>
        <p:nvSpPr>
          <p:cNvPr id="6" name="Subtítulo 4"/>
          <p:cNvSpPr txBox="1"/>
          <p:nvPr/>
        </p:nvSpPr>
        <p:spPr>
          <a:xfrm>
            <a:off x="1890583" y="177198"/>
            <a:ext cx="7026915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21" y="176170"/>
            <a:ext cx="664951" cy="645952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1722803" y="68141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tângulo de cantos arredondados 3"/>
          <p:cNvSpPr/>
          <p:nvPr/>
        </p:nvSpPr>
        <p:spPr bwMode="auto">
          <a:xfrm>
            <a:off x="537414" y="1125538"/>
            <a:ext cx="10544961" cy="7191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RECEITAS DE CAPITAL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537414" y="2044467"/>
            <a:ext cx="10544961" cy="452431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894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pt-BR" altLang="pt-BR" sz="2700" b="1" i="1" u="sng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Lucida Sans Unicode" panose="020B0602030504020204" pitchFamily="34" charset="0"/>
              </a:rPr>
              <a:t>Lei Nº 4.320/64 - Art. 11....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pt-BR" altLang="pt-BR" sz="2700" b="0" i="0" u="none" strike="noStrike" kern="1200" cap="none" spc="0" normalizeH="0" baseline="0" noProof="0" dirty="0">
                <a:ln>
                  <a:noFill/>
                </a:ln>
                <a:solidFill>
                  <a:srgbClr val="0000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ucida Sans Unicode" panose="020B0602030504020204" pitchFamily="34" charset="0"/>
              </a:rPr>
              <a:t>	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Lucida Sans Unicode" panose="020B0602030504020204" pitchFamily="34" charset="0"/>
              </a:rPr>
              <a:t>§ </a:t>
            </a:r>
            <a:r>
              <a:rPr kumimoji="0" lang="pt-BR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Lucida Sans Unicode" panose="020B0602030504020204" pitchFamily="34" charset="0"/>
              </a:rPr>
              <a:t>2º- 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Lucida Sans Unicode" panose="020B0602030504020204" pitchFamily="34" charset="0"/>
              </a:rPr>
              <a:t>São 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Lucida Sans Unicode" panose="020B0602030504020204" pitchFamily="34" charset="0"/>
              </a:rPr>
              <a:t>Receitas de Capital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Lucida Sans Unicode" panose="020B0602030504020204" pitchFamily="34" charset="0"/>
              </a:rPr>
              <a:t>,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F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Lucida Sans Unicode" panose="020B0602030504020204" pitchFamily="34" charset="0"/>
              </a:rPr>
              <a:t>as provenientes da realização de recursos financeiros oriundos de constituição de dívidas; da conversão, em espécie, de bens e direitos; os recursos recebidos de </a:t>
            </a:r>
            <a:r>
              <a:rPr kumimoji="0" lang="pt-BR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Lucida Sans Unicode" panose="020B0602030504020204" pitchFamily="34" charset="0"/>
              </a:rPr>
              <a:t>outras </a:t>
            </a: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Lucida Sans Unicode" panose="020B0602030504020204" pitchFamily="34" charset="0"/>
              </a:rPr>
              <a:t>pessoas de direito público ou privado, destinados a atender despesas classificáveis em Despesas de Capital e, ainda, o superávit do Orçamento Corrente</a:t>
            </a:r>
            <a:r>
              <a:rPr kumimoji="0" lang="pt-BR" altLang="pt-BR" sz="27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Lucida Sans Unicode" panose="020B0602030504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3"/>
          <p:cNvSpPr/>
          <p:nvPr/>
        </p:nvSpPr>
        <p:spPr bwMode="auto">
          <a:xfrm>
            <a:off x="147108" y="926693"/>
            <a:ext cx="11898136" cy="4166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DEMONSTRATIVO</a:t>
            </a:r>
            <a:r>
              <a:rPr kumimoji="0" lang="pt-BR" sz="2000" b="1" i="0" u="none" strike="noStrike" kern="1200" cap="none" spc="0" normalizeH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DAS 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RECEITAS CORRENTES - PREVISTAS / ARRECADADAS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Object 2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695920"/>
              </p:ext>
            </p:extLst>
          </p:nvPr>
        </p:nvGraphicFramePr>
        <p:xfrm>
          <a:off x="147638" y="1466850"/>
          <a:ext cx="11898312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445" name="Planilha" r:id="rId4" imgW="11325292" imgH="4676683" progId="Excel.Sheet.12">
                  <p:embed/>
                </p:oleObj>
              </mc:Choice>
              <mc:Fallback>
                <p:oleObj name="Planilha" r:id="rId4" imgW="11325292" imgH="4676683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8" y="1466850"/>
                        <a:ext cx="11898312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166" y="112902"/>
            <a:ext cx="656315" cy="637563"/>
          </a:xfrm>
          <a:prstGeom prst="rect">
            <a:avLst/>
          </a:prstGeom>
        </p:spPr>
      </p:pic>
      <p:sp>
        <p:nvSpPr>
          <p:cNvPr id="6" name="Subtítulo 4"/>
          <p:cNvSpPr txBox="1"/>
          <p:nvPr/>
        </p:nvSpPr>
        <p:spPr>
          <a:xfrm>
            <a:off x="2513581" y="30041"/>
            <a:ext cx="7766936" cy="7737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t">
            <a:normAutofit fontScale="30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0C226"/>
              </a:buClr>
              <a:defRPr/>
            </a:pPr>
            <a:r>
              <a:rPr lang="pt-BR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Município de Guaíra – PR</a:t>
            </a:r>
          </a:p>
          <a:p>
            <a:pPr lvl="0" algn="ctr">
              <a:buClr>
                <a:srgbClr val="90C226"/>
              </a:buClr>
              <a:defRPr/>
            </a:pPr>
            <a:r>
              <a:rPr lang="pt-BR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Avaliação e Metas do 3</a:t>
            </a:r>
            <a:r>
              <a:rPr lang="pt-BR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º Quadrimestre 2025</a:t>
            </a:r>
            <a:endParaRPr lang="pt-BR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cetad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48428</TotalTime>
  <Words>1561</Words>
  <Application>Microsoft Office PowerPoint</Application>
  <PresentationFormat>Widescreen</PresentationFormat>
  <Paragraphs>334</Paragraphs>
  <Slides>43</Slides>
  <Notes>40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5" baseType="lpstr">
      <vt:lpstr>Arial</vt:lpstr>
      <vt:lpstr>Arial Black</vt:lpstr>
      <vt:lpstr>Calibri</vt:lpstr>
      <vt:lpstr>Cambria</vt:lpstr>
      <vt:lpstr>Lucida Sans Unicode</vt:lpstr>
      <vt:lpstr>Tahoma</vt:lpstr>
      <vt:lpstr>Times New Roman</vt:lpstr>
      <vt:lpstr>Trebuchet MS</vt:lpstr>
      <vt:lpstr>Wingdings 3</vt:lpstr>
      <vt:lpstr>Facetado</vt:lpstr>
      <vt:lpstr>1_Facetado</vt:lpstr>
      <vt:lpstr>Planilha</vt:lpstr>
      <vt:lpstr>Audiência Publica  3º Quadrimestre 2025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Audiência Publica  3º. Quadrimestre 2018</dc:title>
  <dc:creator>William Grecco</dc:creator>
  <cp:lastModifiedBy>Roberto Aires de Oliveira</cp:lastModifiedBy>
  <cp:revision>3027</cp:revision>
  <cp:lastPrinted>2025-09-25T14:35:59Z</cp:lastPrinted>
  <dcterms:created xsi:type="dcterms:W3CDTF">2019-02-21T11:24:00Z</dcterms:created>
  <dcterms:modified xsi:type="dcterms:W3CDTF">2026-02-26T17:57:18Z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1046-10.2.0.7646</vt:lpwstr>
  </property>
</Properties>
</file>